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85.webp" ContentType="image/jpeg"/>
  <Override PartName="/ppt/media/image87.webp" ContentType="image/jpeg"/>
  <Override PartName="/ppt/media/image97.webp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740" r:id="rId2"/>
  </p:sld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396" r:id="rId11"/>
    <p:sldId id="269" r:id="rId12"/>
    <p:sldId id="397" r:id="rId13"/>
    <p:sldId id="416" r:id="rId14"/>
    <p:sldId id="398" r:id="rId15"/>
    <p:sldId id="414" r:id="rId16"/>
    <p:sldId id="364" r:id="rId17"/>
    <p:sldId id="365" r:id="rId18"/>
    <p:sldId id="428" r:id="rId19"/>
    <p:sldId id="366" r:id="rId20"/>
    <p:sldId id="275" r:id="rId21"/>
    <p:sldId id="368" r:id="rId22"/>
    <p:sldId id="369" r:id="rId23"/>
    <p:sldId id="380" r:id="rId24"/>
    <p:sldId id="382" r:id="rId25"/>
    <p:sldId id="383" r:id="rId26"/>
    <p:sldId id="384" r:id="rId27"/>
    <p:sldId id="385" r:id="rId28"/>
    <p:sldId id="387" r:id="rId29"/>
    <p:sldId id="388" r:id="rId30"/>
    <p:sldId id="389" r:id="rId31"/>
    <p:sldId id="413" r:id="rId32"/>
    <p:sldId id="418" r:id="rId33"/>
    <p:sldId id="429" r:id="rId34"/>
    <p:sldId id="430" r:id="rId35"/>
    <p:sldId id="431" r:id="rId36"/>
    <p:sldId id="420" r:id="rId37"/>
    <p:sldId id="421" r:id="rId38"/>
    <p:sldId id="422" r:id="rId39"/>
    <p:sldId id="424" r:id="rId40"/>
    <p:sldId id="281" r:id="rId41"/>
    <p:sldId id="282" r:id="rId42"/>
    <p:sldId id="393" r:id="rId43"/>
    <p:sldId id="394" r:id="rId44"/>
    <p:sldId id="286" r:id="rId45"/>
    <p:sldId id="425" r:id="rId46"/>
    <p:sldId id="426" r:id="rId4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73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5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50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2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39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/>
              <a:t>​</a:t>
            </a:r>
            <a:fld id="{934A2FF8-4559-4149-8B79-D85ED6F0B853}" type="datetime1">
              <a:rPr lang="es-ES" smtClean="0"/>
              <a:pPr/>
              <a:t>8/10/20</a:t>
            </a:fld>
            <a:r>
              <a:rPr lang="es-ES" dirty="0"/>
              <a:t>​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4F43DC-6EDA-4D74-8B4D-EE036F982A34}" type="datetime1">
              <a:rPr lang="es-ES" smtClean="0"/>
              <a:pPr/>
              <a:t>8/10/20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174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ector rec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ector rec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ángu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Marcador de posición de imagen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9" name="Texto de instrucciones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es-ES" sz="1200" b="1" i="1" noProof="0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es-ES" sz="1200" i="1" noProof="0" dirty="0">
                <a:latin typeface="Arial" pitchFamily="34" charset="0"/>
                <a:cs typeface="Arial" pitchFamily="34" charset="0"/>
              </a:rPr>
              <a:t>Para cambiar la imagen de esta diapositiva, seleccione la imagen y elimínela. Después, haga clic en el icono Imágenes del marcador de posición para insertar su propia imagen.</a:t>
            </a:r>
          </a:p>
        </p:txBody>
      </p:sp>
    </p:spTree>
    <p:extLst>
      <p:ext uri="{BB962C8B-B14F-4D97-AF65-F5344CB8AC3E}">
        <p14:creationId xmlns:p14="http://schemas.microsoft.com/office/powerpoint/2010/main" val="174338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ector rec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ángu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grpSp>
          <p:nvGrpSpPr>
            <p:cNvPr id="11" name="Gru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ector rec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385DCDB-4A77-4170-9E07-5F1D7C0A0A5B}" type="datetime1">
              <a:rPr lang="es-ES" smtClean="0"/>
              <a:pPr/>
              <a:t>8/10/20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C6D8C4-ADF9-42A1-9ABC-C61A9E9D2D08}" type="datetime1">
              <a:rPr lang="es-ES" smtClean="0"/>
              <a:pPr/>
              <a:t>8/10/20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98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/>
              <a:t>​</a:t>
            </a:r>
            <a:fld id="{5B79CF11-FD05-4F88-8EC3-5D4F176B79FC}" type="datetime1">
              <a:rPr lang="es-ES" smtClean="0"/>
              <a:pPr/>
              <a:t>8/10/20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72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/>
              <a:t>​</a:t>
            </a:r>
            <a:fld id="{FEAFC309-1B63-44A4-A9FC-29FA1501E26B}" type="datetime1">
              <a:rPr lang="es-ES" smtClean="0"/>
              <a:pPr/>
              <a:t>8/10/20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035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7850802-155D-414A-A9FD-662B6F0E4656}" type="datetime1">
              <a:rPr lang="es-ES" smtClean="0"/>
              <a:pPr/>
              <a:t>8/10/20</a:t>
            </a:fld>
            <a:r>
              <a:rPr lang="es-ES" dirty="0"/>
              <a:t>​</a:t>
            </a:r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10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867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/>
              <a:t>​</a:t>
            </a:r>
            <a:fld id="{5146D9C0-42AF-411F-B87E-5CF0AD6A3E2D}" type="datetime1">
              <a:rPr lang="es-ES" smtClean="0"/>
              <a:pPr/>
              <a:t>8/10/20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77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/>
              <a:t>​</a:t>
            </a:r>
            <a:fld id="{99FE88BC-BA9C-41DB-8175-8FC1D1B95355}" type="datetime1">
              <a:rPr lang="es-ES" smtClean="0"/>
              <a:pPr/>
              <a:t>8/10/20</a:t>
            </a:fld>
            <a:r>
              <a:rPr lang="es-ES" dirty="0"/>
              <a:t>​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86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/>
              <a:t>​</a:t>
            </a:r>
            <a:fld id="{7776A268-E945-41BF-9F85-D7A3B8400346}" type="datetime1">
              <a:rPr lang="es-ES" smtClean="0"/>
              <a:pPr/>
              <a:t>8/10/20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04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s-ES" dirty="0"/>
              <a:t>​</a:t>
            </a:r>
            <a:fld id="{CEC05348-D021-422A-8D9F-89EEB8C0F442}" type="datetime1">
              <a:rPr lang="es-ES" smtClean="0"/>
              <a:pPr/>
              <a:t>8/10/20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0FF54DE5-C571-48E8-A5BC-B369434E2F44}" type="slidenum">
              <a:rPr lang="es-ES" smtClean="0"/>
              <a:pPr algn="r"/>
              <a:t>‹Nº›</a:t>
            </a:fld>
            <a:endParaRPr lang="es-ES" dirty="0"/>
          </a:p>
        </p:txBody>
      </p:sp>
      <p:grpSp>
        <p:nvGrpSpPr>
          <p:cNvPr id="7" name="Gru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ector rec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36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1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2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29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3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4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00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  <a:p>
            <a:pPr lvl="5" rtl="0"/>
            <a:r>
              <a:rPr lang="es-ES" noProof="0" dirty="0"/>
              <a:t>Sexto nivel</a:t>
            </a:r>
          </a:p>
          <a:p>
            <a:pPr lvl="6" rtl="0"/>
            <a:r>
              <a:rPr lang="es-ES" noProof="0" dirty="0"/>
              <a:t>Séptimo nivel</a:t>
            </a:r>
          </a:p>
          <a:p>
            <a:pPr lvl="7" rtl="0"/>
            <a:r>
              <a:rPr lang="es-ES" noProof="0" dirty="0"/>
              <a:t>Octavo nivel</a:t>
            </a:r>
          </a:p>
          <a:p>
            <a:pPr lvl="8" rtl="0"/>
            <a:r>
              <a:rPr lang="es-ES" noProof="0" dirty="0"/>
              <a:t>Noveno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B0EBC17-0101-4DBA-89EA-55E7A4727CA3}" type="datetime1">
              <a:rPr lang="es-ES" noProof="0" smtClean="0"/>
              <a:pPr/>
              <a:t>8/10/20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algn="r"/>
            <a:fld id="{0FF54DE5-C571-48E8-A5BC-B369434E2F44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  <p:grpSp>
        <p:nvGrpSpPr>
          <p:cNvPr id="15" name="Gru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ector rec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832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jpg"/><Relationship Id="rId4" Type="http://schemas.openxmlformats.org/officeDocument/2006/relationships/image" Target="../media/image42.web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f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fif"/><Relationship Id="rId2" Type="http://schemas.openxmlformats.org/officeDocument/2006/relationships/image" Target="../media/image50.jf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f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f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jf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fif"/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fif"/><Relationship Id="rId2" Type="http://schemas.openxmlformats.org/officeDocument/2006/relationships/image" Target="../media/image60.jf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jfif"/><Relationship Id="rId4" Type="http://schemas.openxmlformats.org/officeDocument/2006/relationships/image" Target="../media/image62.jf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f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jpeg"/><Relationship Id="rId4" Type="http://schemas.openxmlformats.org/officeDocument/2006/relationships/image" Target="../media/image6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jpeg"/><Relationship Id="rId5" Type="http://schemas.openxmlformats.org/officeDocument/2006/relationships/image" Target="../media/image85.webp"/><Relationship Id="rId4" Type="http://schemas.openxmlformats.org/officeDocument/2006/relationships/image" Target="../media/image8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webp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9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web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jpg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5.jp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88768A35-C58C-42EC-B5CE-33646C2C3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7" b="2264"/>
          <a:stretch/>
        </p:blipFill>
        <p:spPr>
          <a:xfrm>
            <a:off x="-29473" y="0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F40A4D-F92F-4FA4-8766-573FFD7DD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1713" y="705139"/>
            <a:ext cx="5272975" cy="1646763"/>
          </a:xfrm>
        </p:spPr>
        <p:txBody>
          <a:bodyPr anchor="b">
            <a:normAutofit/>
          </a:bodyPr>
          <a:lstStyle/>
          <a:p>
            <a:pPr algn="just"/>
            <a:r>
              <a:rPr lang="es-MX" sz="3600" dirty="0">
                <a:solidFill>
                  <a:schemeClr val="bg1"/>
                </a:solidFill>
              </a:rPr>
              <a:t>EL ARTE DE LA PROGRAMACIÓN en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04C5F77-F6B1-42F3-BE3A-5953B8FC21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15" y="2321312"/>
            <a:ext cx="2717947" cy="95366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C18AA48-AC04-4497-B3D0-D94D13CDF1A7}"/>
              </a:ext>
            </a:extLst>
          </p:cNvPr>
          <p:cNvSpPr/>
          <p:nvPr/>
        </p:nvSpPr>
        <p:spPr>
          <a:xfrm>
            <a:off x="1070774" y="3429000"/>
            <a:ext cx="5725155" cy="916497"/>
          </a:xfrm>
          <a:prstGeom prst="rect">
            <a:avLst/>
          </a:prstGeom>
          <a:solidFill>
            <a:srgbClr val="D937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670367-8E4E-4AB6-A5A9-A09D346BA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0096" y="3438097"/>
            <a:ext cx="4797502" cy="652651"/>
          </a:xfrm>
        </p:spPr>
        <p:txBody>
          <a:bodyPr anchor="t">
            <a:normAutofit fontScale="92500"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Presenta: M en T. Alan García Zambrano</a:t>
            </a:r>
          </a:p>
        </p:txBody>
      </p:sp>
    </p:spTree>
    <p:extLst>
      <p:ext uri="{BB962C8B-B14F-4D97-AF65-F5344CB8AC3E}">
        <p14:creationId xmlns:p14="http://schemas.microsoft.com/office/powerpoint/2010/main" val="106962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C6D46-BC73-452B-8E87-609450F5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069" y="-204480"/>
            <a:ext cx="8911687" cy="1280890"/>
          </a:xfrm>
        </p:spPr>
        <p:txBody>
          <a:bodyPr/>
          <a:lstStyle/>
          <a:p>
            <a:r>
              <a:rPr lang="es-MX" dirty="0"/>
              <a:t>DIODOS (Estado sólido)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E8D439-CDE8-4D92-B0DD-A774EB51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32" y="3429000"/>
            <a:ext cx="3810000" cy="3267075"/>
          </a:xfrm>
          <a:prstGeom prst="rect">
            <a:avLst/>
          </a:prstGeom>
        </p:spPr>
      </p:pic>
      <p:pic>
        <p:nvPicPr>
          <p:cNvPr id="10" name="Marcador de contenido 9" descr="Imagen que contiene reloj&#10;&#10;Descripción generada automáticamente">
            <a:extLst>
              <a:ext uri="{FF2B5EF4-FFF2-40B4-BE49-F238E27FC236}">
                <a16:creationId xmlns:a16="http://schemas.microsoft.com/office/drawing/2014/main" id="{12A808E0-99EB-422C-BD27-32B82E842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2457" y="4276725"/>
            <a:ext cx="3905250" cy="2419350"/>
          </a:xfrm>
        </p:spPr>
      </p:pic>
      <p:pic>
        <p:nvPicPr>
          <p:cNvPr id="12" name="Imagen 11" descr="Imagen que contiene coche, tabla, computadora, rojo&#10;&#10;Descripción generada automáticamente">
            <a:extLst>
              <a:ext uri="{FF2B5EF4-FFF2-40B4-BE49-F238E27FC236}">
                <a16:creationId xmlns:a16="http://schemas.microsoft.com/office/drawing/2014/main" id="{32C6ECF5-17E5-4554-9C8B-F6D09C66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313" y="4343445"/>
            <a:ext cx="2352630" cy="2352630"/>
          </a:xfrm>
          <a:prstGeom prst="rect">
            <a:avLst/>
          </a:prstGeom>
        </p:spPr>
      </p:pic>
      <p:pic>
        <p:nvPicPr>
          <p:cNvPr id="14" name="Imagen 13" descr="Imagen que contiene tabla, animal&#10;&#10;Descripción generada automáticamente">
            <a:extLst>
              <a:ext uri="{FF2B5EF4-FFF2-40B4-BE49-F238E27FC236}">
                <a16:creationId xmlns:a16="http://schemas.microsoft.com/office/drawing/2014/main" id="{F7DA5F4A-0A86-4485-AEA9-3443A1FD2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63" y="1534693"/>
            <a:ext cx="3516386" cy="17581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9B3156C-0C06-46D8-823D-1ED5569E6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305" y="1543082"/>
            <a:ext cx="4699930" cy="26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9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magen que contiene reloj&#10;&#10;Descripción generada automáticamente">
            <a:extLst>
              <a:ext uri="{FF2B5EF4-FFF2-40B4-BE49-F238E27FC236}">
                <a16:creationId xmlns:a16="http://schemas.microsoft.com/office/drawing/2014/main" id="{7CE00EA6-5F81-4E20-9462-C5B47F583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5" y="2082800"/>
            <a:ext cx="5596225" cy="193715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78BBA9-BDBA-4DF5-A745-44AD7752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CDF87-EB2A-4D30-84D3-FC64AF9643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9B179B-395B-474F-A805-4F7BD9ACB6FA}"/>
              </a:ext>
            </a:extLst>
          </p:cNvPr>
          <p:cNvSpPr txBox="1"/>
          <p:nvPr/>
        </p:nvSpPr>
        <p:spPr>
          <a:xfrm>
            <a:off x="4970554" y="436929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DIODOS</a:t>
            </a:r>
          </a:p>
        </p:txBody>
      </p: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A01B03AD-B411-46EE-BF39-D4EA0E9A1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48" y="1936538"/>
            <a:ext cx="5142572" cy="385279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CF5B1B9-9BF4-4453-B0CC-07AB5FD21FFA}"/>
              </a:ext>
            </a:extLst>
          </p:cNvPr>
          <p:cNvSpPr txBox="1"/>
          <p:nvPr/>
        </p:nvSpPr>
        <p:spPr>
          <a:xfrm>
            <a:off x="3645346" y="4775200"/>
            <a:ext cx="19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Arseniuro de Galio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CCF8982-0962-44D3-BC1C-B0186668B31D}"/>
              </a:ext>
            </a:extLst>
          </p:cNvPr>
          <p:cNvSpPr txBox="1"/>
          <p:nvPr/>
        </p:nvSpPr>
        <p:spPr>
          <a:xfrm>
            <a:off x="3645346" y="508849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InP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8A2419-E8BD-43FB-B517-97CD1B499BB8}"/>
              </a:ext>
            </a:extLst>
          </p:cNvPr>
          <p:cNvSpPr txBox="1"/>
          <p:nvPr/>
        </p:nvSpPr>
        <p:spPr>
          <a:xfrm>
            <a:off x="3673558" y="543075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Silicio y Germanio</a:t>
            </a:r>
          </a:p>
        </p:txBody>
      </p:sp>
    </p:spTree>
    <p:extLst>
      <p:ext uri="{BB962C8B-B14F-4D97-AF65-F5344CB8AC3E}">
        <p14:creationId xmlns:p14="http://schemas.microsoft.com/office/powerpoint/2010/main" val="249601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ompetencia de atletismo, luz&#10;&#10;Descripción generada automáticamente">
            <a:extLst>
              <a:ext uri="{FF2B5EF4-FFF2-40B4-BE49-F238E27FC236}">
                <a16:creationId xmlns:a16="http://schemas.microsoft.com/office/drawing/2014/main" id="{8538E15D-9AB1-45DA-9DBD-2FFC5DBF9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23" y="1164891"/>
            <a:ext cx="5277667" cy="1903767"/>
          </a:xfrm>
          <a:prstGeom prst="rect">
            <a:avLst/>
          </a:prstGeo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A4F4D53C-8CED-404A-B678-DEA375D3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292"/>
            <a:ext cx="5600478" cy="632541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16CA787-313B-4C3C-B046-F6B40672F933}"/>
              </a:ext>
            </a:extLst>
          </p:cNvPr>
          <p:cNvSpPr txBox="1"/>
          <p:nvPr/>
        </p:nvSpPr>
        <p:spPr>
          <a:xfrm>
            <a:off x="1319868" y="3476272"/>
            <a:ext cx="411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¿Cuál es el código binario?</a:t>
            </a:r>
          </a:p>
        </p:txBody>
      </p:sp>
    </p:spTree>
    <p:extLst>
      <p:ext uri="{BB962C8B-B14F-4D97-AF65-F5344CB8AC3E}">
        <p14:creationId xmlns:p14="http://schemas.microsoft.com/office/powerpoint/2010/main" val="91627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49A0F-A47E-49D8-9B12-2AB9071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709" y="-523769"/>
            <a:ext cx="10364451" cy="1596177"/>
          </a:xfrm>
        </p:spPr>
        <p:txBody>
          <a:bodyPr/>
          <a:lstStyle/>
          <a:p>
            <a:r>
              <a:rPr lang="es-MX" dirty="0"/>
              <a:t>Lenguaje máquina - Humano</a:t>
            </a:r>
          </a:p>
        </p:txBody>
      </p:sp>
      <p:pic>
        <p:nvPicPr>
          <p:cNvPr id="5" name="Marcador de contenido 4" descr="Imagen que contiene reloj, foto, naranja, luz&#10;&#10;Descripción generada automáticamente">
            <a:extLst>
              <a:ext uri="{FF2B5EF4-FFF2-40B4-BE49-F238E27FC236}">
                <a16:creationId xmlns:a16="http://schemas.microsoft.com/office/drawing/2014/main" id="{221ED042-B6C4-4756-9B00-C90A1E163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2" y="1596177"/>
            <a:ext cx="6548414" cy="1596176"/>
          </a:xfrm>
        </p:spPr>
      </p:pic>
      <p:pic>
        <p:nvPicPr>
          <p:cNvPr id="7" name="Imagen 6" descr="Imagen que contiene hombre&#10;&#10;Descripción generada automáticamente">
            <a:extLst>
              <a:ext uri="{FF2B5EF4-FFF2-40B4-BE49-F238E27FC236}">
                <a16:creationId xmlns:a16="http://schemas.microsoft.com/office/drawing/2014/main" id="{A5DBE362-BE9D-4D9A-83CB-699C8B16A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4" y="3429000"/>
            <a:ext cx="5037530" cy="3144486"/>
          </a:xfrm>
          <a:prstGeom prst="rect">
            <a:avLst/>
          </a:prstGeom>
        </p:spPr>
      </p:pic>
      <p:pic>
        <p:nvPicPr>
          <p:cNvPr id="9" name="Imagen 8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25D8660C-D72A-489A-8B0A-2C5565635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42" y="1483373"/>
            <a:ext cx="5030468" cy="462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DD02A76-9D98-4AD3-B81F-EA56C1492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1" y="721453"/>
            <a:ext cx="10416863" cy="5806323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8C4B491-F236-49EA-BA3F-1964E996AE31}"/>
              </a:ext>
            </a:extLst>
          </p:cNvPr>
          <p:cNvSpPr txBox="1"/>
          <p:nvPr/>
        </p:nvSpPr>
        <p:spPr>
          <a:xfrm>
            <a:off x="4714614" y="145558"/>
            <a:ext cx="6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Código ASCII</a:t>
            </a:r>
          </a:p>
        </p:txBody>
      </p:sp>
    </p:spTree>
    <p:extLst>
      <p:ext uri="{BB962C8B-B14F-4D97-AF65-F5344CB8AC3E}">
        <p14:creationId xmlns:p14="http://schemas.microsoft.com/office/powerpoint/2010/main" val="382735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72802-88FC-420B-ADFA-3FE893F54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053" y="0"/>
            <a:ext cx="9980682" cy="1096962"/>
          </a:xfrm>
        </p:spPr>
        <p:txBody>
          <a:bodyPr/>
          <a:lstStyle/>
          <a:p>
            <a:r>
              <a:rPr lang="es-MX" dirty="0"/>
              <a:t>TRANSISTORES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EA76DF3-FD84-4EE0-AA46-6D7A893BB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021" y="1612418"/>
            <a:ext cx="3778250" cy="3778250"/>
          </a:xfrm>
        </p:spPr>
      </p:pic>
      <p:pic>
        <p:nvPicPr>
          <p:cNvPr id="7" name="Imagen 6" descr="Imagen que contiene reloj&#10;&#10;Descripción generada automáticamente">
            <a:extLst>
              <a:ext uri="{FF2B5EF4-FFF2-40B4-BE49-F238E27FC236}">
                <a16:creationId xmlns:a16="http://schemas.microsoft.com/office/drawing/2014/main" id="{43CAA3F7-46F1-4DB3-A625-89B19C0A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73" y="1612418"/>
            <a:ext cx="5555411" cy="49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2E57554-BA80-44A4-BCF7-62E277A42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17" y="3980956"/>
            <a:ext cx="5342083" cy="269771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CEABC0E-4AEB-459A-B751-A30542DF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73" y="4006123"/>
            <a:ext cx="5060118" cy="2728196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45A2BFA3-7E89-471D-8743-B65094AAFE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6" t="12011" r="41163" b="5575"/>
          <a:stretch/>
        </p:blipFill>
        <p:spPr>
          <a:xfrm>
            <a:off x="430348" y="80844"/>
            <a:ext cx="3033623" cy="3587260"/>
          </a:xfrm>
          <a:prstGeom prst="rect">
            <a:avLst/>
          </a:prstGeom>
        </p:spPr>
      </p:pic>
      <p:pic>
        <p:nvPicPr>
          <p:cNvPr id="11" name="Imagen 10" descr="Imagen que contiene objeto&#10;&#10;Descripción generada automáticamente">
            <a:extLst>
              <a:ext uri="{FF2B5EF4-FFF2-40B4-BE49-F238E27FC236}">
                <a16:creationId xmlns:a16="http://schemas.microsoft.com/office/drawing/2014/main" id="{07B4C545-DADE-4D91-89ED-456C885D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723" y="319948"/>
            <a:ext cx="2708707" cy="35059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AF3AB9C-C986-4588-9CC0-401585C32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177" y="294781"/>
            <a:ext cx="2847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uertas Lógicas – Centro de Capacitación Ditlag">
            <a:extLst>
              <a:ext uri="{FF2B5EF4-FFF2-40B4-BE49-F238E27FC236}">
                <a16:creationId xmlns:a16="http://schemas.microsoft.com/office/drawing/2014/main" id="{8387618A-8CD9-4C6F-B7D8-A6FEEF93A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79" y="719968"/>
            <a:ext cx="7818641" cy="58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5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A3316D21-7E93-442D-8770-B37E34222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312" y="1950987"/>
            <a:ext cx="5239908" cy="3778250"/>
          </a:xfrm>
        </p:spPr>
      </p:pic>
      <p:pic>
        <p:nvPicPr>
          <p:cNvPr id="7" name="Imagen 6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FF294C19-2408-4060-89F8-AC9261F23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389" y="1864596"/>
            <a:ext cx="6100852" cy="344769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A7E3C54-A091-4923-9C19-DFA7BFB37494}"/>
              </a:ext>
            </a:extLst>
          </p:cNvPr>
          <p:cNvSpPr txBox="1"/>
          <p:nvPr/>
        </p:nvSpPr>
        <p:spPr>
          <a:xfrm>
            <a:off x="3791824" y="471922"/>
            <a:ext cx="7692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Compuertas Lógicas</a:t>
            </a:r>
          </a:p>
        </p:txBody>
      </p:sp>
    </p:spTree>
    <p:extLst>
      <p:ext uri="{BB962C8B-B14F-4D97-AF65-F5344CB8AC3E}">
        <p14:creationId xmlns:p14="http://schemas.microsoft.com/office/powerpoint/2010/main" val="379440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0618A-25D2-4ECA-AF67-999074C9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944E658-B294-4AF2-9117-9B90DD63F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298" y="178781"/>
            <a:ext cx="6656254" cy="6500437"/>
          </a:xfrm>
        </p:spPr>
      </p:pic>
      <p:pic>
        <p:nvPicPr>
          <p:cNvPr id="7" name="Imagen 6" descr="Imagen que contiene reloj&#10;&#10;Descripción generada automáticamente">
            <a:extLst>
              <a:ext uri="{FF2B5EF4-FFF2-40B4-BE49-F238E27FC236}">
                <a16:creationId xmlns:a16="http://schemas.microsoft.com/office/drawing/2014/main" id="{792FDB60-CCD1-4B73-A9FD-2CE01D1D8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" t="14799" r="57160" b="13252"/>
          <a:stretch/>
        </p:blipFill>
        <p:spPr>
          <a:xfrm>
            <a:off x="7884795" y="720992"/>
            <a:ext cx="2958778" cy="497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661CC-61DB-4C9D-B5CF-5C7ECB0C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Motivación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3C85C9-1A96-42C4-AFEB-9B4DCAFE3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Un artista-</a:t>
            </a:r>
          </a:p>
          <a:p>
            <a:r>
              <a:rPr lang="es-MX" i="1" dirty="0"/>
              <a:t>Tiene en sus manos un conjunto de recursos artísticos, y que al combinarlos de acuerdo con su sensibilidad y habilidades, transforma en una obra de arte, estéticamente atractiva o repulsiva a sus destinatarios.</a:t>
            </a:r>
          </a:p>
        </p:txBody>
      </p:sp>
    </p:spTree>
    <p:extLst>
      <p:ext uri="{BB962C8B-B14F-4D97-AF65-F5344CB8AC3E}">
        <p14:creationId xmlns:p14="http://schemas.microsoft.com/office/powerpoint/2010/main" val="5933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reloj, dibujo&#10;&#10;Descripción generada automáticamente">
            <a:extLst>
              <a:ext uri="{FF2B5EF4-FFF2-40B4-BE49-F238E27FC236}">
                <a16:creationId xmlns:a16="http://schemas.microsoft.com/office/drawing/2014/main" id="{34E64530-9C3A-4DAF-B613-8491A92E0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" t="23359" r="3584" b="24868"/>
          <a:stretch/>
        </p:blipFill>
        <p:spPr>
          <a:xfrm>
            <a:off x="1084038" y="4210350"/>
            <a:ext cx="4695254" cy="26740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0A288E-8667-4E5C-8EEF-730FF8196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3" t="23899" r="12199" b="14843"/>
          <a:stretch/>
        </p:blipFill>
        <p:spPr>
          <a:xfrm>
            <a:off x="1333294" y="1406765"/>
            <a:ext cx="4196743" cy="2803585"/>
          </a:xfrm>
          <a:prstGeom prst="rect">
            <a:avLst/>
          </a:prstGeom>
        </p:spPr>
      </p:pic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C24F8B66-82A4-423C-A420-2AB33D9BF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77087" y="3214358"/>
            <a:ext cx="4134795" cy="3195069"/>
          </a:xfr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2FAFE2E-12F0-4827-B6E2-F11773155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013" y="448573"/>
            <a:ext cx="5381625" cy="251460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43B6F28-277D-47F0-9ED4-561509A0D94E}"/>
              </a:ext>
            </a:extLst>
          </p:cNvPr>
          <p:cNvSpPr txBox="1"/>
          <p:nvPr/>
        </p:nvSpPr>
        <p:spPr>
          <a:xfrm>
            <a:off x="2778657" y="322738"/>
            <a:ext cx="185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LED RGB</a:t>
            </a:r>
          </a:p>
        </p:txBody>
      </p:sp>
    </p:spTree>
    <p:extLst>
      <p:ext uri="{BB962C8B-B14F-4D97-AF65-F5344CB8AC3E}">
        <p14:creationId xmlns:p14="http://schemas.microsoft.com/office/powerpoint/2010/main" val="175438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lle, sostener, tráfico, grande&#10;&#10;Descripción generada automáticamente">
            <a:extLst>
              <a:ext uri="{FF2B5EF4-FFF2-40B4-BE49-F238E27FC236}">
                <a16:creationId xmlns:a16="http://schemas.microsoft.com/office/drawing/2014/main" id="{2CA867D7-F078-4A2A-BD74-01AE54ED1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729" y="1284139"/>
            <a:ext cx="4357440" cy="3459137"/>
          </a:xfrm>
        </p:spPr>
      </p:pic>
      <p:pic>
        <p:nvPicPr>
          <p:cNvPr id="7" name="Imagen 6" descr="Pantalla de video juego&#10;&#10;Descripción generada automáticamente">
            <a:extLst>
              <a:ext uri="{FF2B5EF4-FFF2-40B4-BE49-F238E27FC236}">
                <a16:creationId xmlns:a16="http://schemas.microsoft.com/office/drawing/2014/main" id="{EF6CFDA2-8A9B-4588-AD0A-B6AEED92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26" y="2979564"/>
            <a:ext cx="4848045" cy="387843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326AEBA-34E5-4876-8D33-8E004FE79980}"/>
              </a:ext>
            </a:extLst>
          </p:cNvPr>
          <p:cNvSpPr txBox="1"/>
          <p:nvPr/>
        </p:nvSpPr>
        <p:spPr>
          <a:xfrm>
            <a:off x="1871932" y="4973696"/>
            <a:ext cx="2493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300 Micrómetros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1*10 -6 metros 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0.000001 cm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859CD6D-8DAB-4ED9-AB62-533F59DEF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845" y="166972"/>
            <a:ext cx="3485820" cy="30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F77BA-41E4-4262-8CB1-E1081725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058" y="-357402"/>
            <a:ext cx="10105052" cy="1280890"/>
          </a:xfrm>
        </p:spPr>
        <p:txBody>
          <a:bodyPr/>
          <a:lstStyle/>
          <a:p>
            <a:r>
              <a:rPr lang="es-MX" dirty="0"/>
              <a:t>¿Qué elementos tiene una computadora 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97690D1-A028-47B1-8132-9D440EE55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131" y="1560127"/>
            <a:ext cx="5074310" cy="5074310"/>
          </a:xfrm>
        </p:spPr>
      </p:pic>
      <p:pic>
        <p:nvPicPr>
          <p:cNvPr id="7" name="Imagen 6" descr="Pantalla de computadora&#10;&#10;Descripción generada automáticamente">
            <a:extLst>
              <a:ext uri="{FF2B5EF4-FFF2-40B4-BE49-F238E27FC236}">
                <a16:creationId xmlns:a16="http://schemas.microsoft.com/office/drawing/2014/main" id="{53BE64E4-E226-4F8B-91CF-875A2CEB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416" y="2238286"/>
            <a:ext cx="4362547" cy="34304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42FD390-E9AA-465A-8C49-C9B9B6537294}"/>
              </a:ext>
            </a:extLst>
          </p:cNvPr>
          <p:cNvSpPr txBox="1"/>
          <p:nvPr/>
        </p:nvSpPr>
        <p:spPr>
          <a:xfrm>
            <a:off x="11644160" y="6431649"/>
            <a:ext cx="26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35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5E9F-0431-475D-8A5F-0CA9F013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585" y="-280436"/>
            <a:ext cx="8911687" cy="1280890"/>
          </a:xfrm>
        </p:spPr>
        <p:txBody>
          <a:bodyPr/>
          <a:lstStyle/>
          <a:p>
            <a:r>
              <a:rPr lang="es-MX" dirty="0"/>
              <a:t>Tarjeta Madre</a:t>
            </a:r>
          </a:p>
        </p:txBody>
      </p:sp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FA2BAC7-B0D2-4CD9-8C7C-3E8E67D2B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764" y="1218372"/>
            <a:ext cx="5433741" cy="5433741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7005A84-D55F-4D21-897E-4A934C0A2EB4}"/>
              </a:ext>
            </a:extLst>
          </p:cNvPr>
          <p:cNvSpPr txBox="1"/>
          <p:nvPr/>
        </p:nvSpPr>
        <p:spPr>
          <a:xfrm>
            <a:off x="8042987" y="2071396"/>
            <a:ext cx="3720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Aquí se montan todos 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Dispositivos de la computadora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8FED60-34CC-4F50-9C00-12A1B98811B7}"/>
              </a:ext>
            </a:extLst>
          </p:cNvPr>
          <p:cNvSpPr txBox="1"/>
          <p:nvPr/>
        </p:nvSpPr>
        <p:spPr>
          <a:xfrm>
            <a:off x="11574306" y="6338473"/>
            <a:ext cx="37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938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07464-FE7F-46DC-BE6C-1EDCBE07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647" y="0"/>
            <a:ext cx="4137059" cy="1280890"/>
          </a:xfrm>
        </p:spPr>
        <p:txBody>
          <a:bodyPr>
            <a:normAutofit/>
          </a:bodyPr>
          <a:lstStyle/>
          <a:p>
            <a:r>
              <a:rPr lang="es-MX" sz="4400" dirty="0"/>
              <a:t>CPU</a:t>
            </a:r>
            <a:r>
              <a:rPr lang="es-MX" sz="3200" dirty="0"/>
              <a:t>(Unidad Central de Procesamiento)</a:t>
            </a:r>
          </a:p>
        </p:txBody>
      </p:sp>
      <p:pic>
        <p:nvPicPr>
          <p:cNvPr id="9" name="Marcador de contenido 8" descr="Imagen que contiene tabla, hombre&#10;&#10;Descripción generada automáticamente">
            <a:extLst>
              <a:ext uri="{FF2B5EF4-FFF2-40B4-BE49-F238E27FC236}">
                <a16:creationId xmlns:a16="http://schemas.microsoft.com/office/drawing/2014/main" id="{A89BDA26-4EE8-415E-B16B-ED4223B91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313" y="2133600"/>
            <a:ext cx="3778250" cy="3778250"/>
          </a:xfrm>
        </p:spPr>
      </p:pic>
      <p:pic>
        <p:nvPicPr>
          <p:cNvPr id="7" name="Imagen 6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9D38EA0E-9E9B-4D90-B2E3-03E63627C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133" y="645106"/>
            <a:ext cx="4043192" cy="2698831"/>
          </a:xfrm>
          <a:prstGeom prst="rect">
            <a:avLst/>
          </a:prstGeom>
        </p:spPr>
      </p:pic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CB92FF5A-376D-4809-89BF-3D58E2B33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454" y="3508529"/>
            <a:ext cx="4238798" cy="238432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3A119C8-3D83-4AF0-8117-56745FFFE0C4}"/>
              </a:ext>
            </a:extLst>
          </p:cNvPr>
          <p:cNvSpPr txBox="1"/>
          <p:nvPr/>
        </p:nvSpPr>
        <p:spPr>
          <a:xfrm>
            <a:off x="11597268" y="63561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4274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9E4DD-753A-4B40-9C5B-EAB95A55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Unidad de Memoria o de almacenamiento de información</a:t>
            </a:r>
          </a:p>
        </p:txBody>
      </p:sp>
      <p:pic>
        <p:nvPicPr>
          <p:cNvPr id="5" name="Marcador de contenido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A4A3800B-C019-497D-BA15-6CA169671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452" y="1905000"/>
            <a:ext cx="2710029" cy="2710029"/>
          </a:xfrm>
        </p:spPr>
      </p:pic>
      <p:pic>
        <p:nvPicPr>
          <p:cNvPr id="1026" name="Picture 2" descr="Toshiba MQ01ABD100 Disco Duro 2.5, SATA II, 1TB">
            <a:extLst>
              <a:ext uri="{FF2B5EF4-FFF2-40B4-BE49-F238E27FC236}">
                <a16:creationId xmlns:a16="http://schemas.microsoft.com/office/drawing/2014/main" id="{4196C21B-451F-4B70-9DAC-0C7B1647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53" y="4363102"/>
            <a:ext cx="2710029" cy="23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647EB149-0602-4311-92CE-D8C30E5A9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2" t="15646" r="14633" b="12910"/>
          <a:stretch/>
        </p:blipFill>
        <p:spPr>
          <a:xfrm>
            <a:off x="5946710" y="2969988"/>
            <a:ext cx="5053347" cy="302882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B0D80F8-8ACA-49A6-8A07-AB8755963944}"/>
              </a:ext>
            </a:extLst>
          </p:cNvPr>
          <p:cNvSpPr txBox="1"/>
          <p:nvPr/>
        </p:nvSpPr>
        <p:spPr>
          <a:xfrm>
            <a:off x="2444620" y="1938995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Disco duro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2E3ED48-99D8-472E-80D0-37B8C3568187}"/>
              </a:ext>
            </a:extLst>
          </p:cNvPr>
          <p:cNvSpPr txBox="1"/>
          <p:nvPr/>
        </p:nvSpPr>
        <p:spPr>
          <a:xfrm>
            <a:off x="7450195" y="6049224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SSD (Solid State Disc)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A75EBB-1287-466B-BAD4-BCB6BE340D92}"/>
              </a:ext>
            </a:extLst>
          </p:cNvPr>
          <p:cNvSpPr txBox="1"/>
          <p:nvPr/>
        </p:nvSpPr>
        <p:spPr>
          <a:xfrm>
            <a:off x="11630721" y="64185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358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28FCA-4474-4410-872D-F6A0027A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279" y="833919"/>
            <a:ext cx="8911687" cy="1280890"/>
          </a:xfrm>
        </p:spPr>
        <p:txBody>
          <a:bodyPr/>
          <a:lstStyle/>
          <a:p>
            <a:r>
              <a:rPr lang="es-MX" dirty="0"/>
              <a:t>Memoria RAM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E7B917-D406-4A21-9BA4-23A7F5C1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2313852"/>
            <a:ext cx="4579631" cy="30697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6511EF6-80AF-4BB5-87EB-3E13A3E1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875" y="2429575"/>
            <a:ext cx="4762500" cy="2981325"/>
          </a:xfrm>
          <a:prstGeom prst="rect">
            <a:avLst/>
          </a:prstGeom>
        </p:spPr>
      </p:pic>
      <p:sp>
        <p:nvSpPr>
          <p:cNvPr id="10" name="Flecha: a la izquierda y derecha 9">
            <a:extLst>
              <a:ext uri="{FF2B5EF4-FFF2-40B4-BE49-F238E27FC236}">
                <a16:creationId xmlns:a16="http://schemas.microsoft.com/office/drawing/2014/main" id="{90A09443-B96F-4BAB-863F-8A705B093FAE}"/>
              </a:ext>
            </a:extLst>
          </p:cNvPr>
          <p:cNvSpPr/>
          <p:nvPr/>
        </p:nvSpPr>
        <p:spPr>
          <a:xfrm>
            <a:off x="5360565" y="3338818"/>
            <a:ext cx="1381547" cy="5872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DDDBD5-EFB6-4A13-BFFD-299F8F4AFF4D}"/>
              </a:ext>
            </a:extLst>
          </p:cNvPr>
          <p:cNvSpPr txBox="1"/>
          <p:nvPr/>
        </p:nvSpPr>
        <p:spPr>
          <a:xfrm>
            <a:off x="1974620" y="6161518"/>
            <a:ext cx="953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Elemento que aporta mayor velocidad de respuesta y mayor cantidad de procesos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90F235-0688-491E-A68E-8439825FAC0D}"/>
              </a:ext>
            </a:extLst>
          </p:cNvPr>
          <p:cNvSpPr txBox="1"/>
          <p:nvPr/>
        </p:nvSpPr>
        <p:spPr>
          <a:xfrm>
            <a:off x="11807781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904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8075D-580B-49B3-9FB9-174A9DEE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301" y="549465"/>
            <a:ext cx="8911687" cy="1280890"/>
          </a:xfrm>
        </p:spPr>
        <p:txBody>
          <a:bodyPr/>
          <a:lstStyle/>
          <a:p>
            <a:r>
              <a:rPr lang="es-MX" dirty="0"/>
              <a:t>Pantalla o Monitor</a:t>
            </a:r>
          </a:p>
        </p:txBody>
      </p:sp>
      <p:pic>
        <p:nvPicPr>
          <p:cNvPr id="5" name="Marcador de contenido 4" descr="Imagen que contiene electrónica, pantalla, computadora&#10;&#10;Descripción generada automáticamente">
            <a:extLst>
              <a:ext uri="{FF2B5EF4-FFF2-40B4-BE49-F238E27FC236}">
                <a16:creationId xmlns:a16="http://schemas.microsoft.com/office/drawing/2014/main" id="{1280EA3B-B5BA-4CF9-A9B7-2D2AEB061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3747" y="1830355"/>
            <a:ext cx="5867518" cy="4694015"/>
          </a:xfrm>
        </p:spPr>
      </p:pic>
      <p:pic>
        <p:nvPicPr>
          <p:cNvPr id="7" name="Imagen 6" descr="Imagen que contiene alimentos, luz&#10;&#10;Descripción generada automáticamente">
            <a:extLst>
              <a:ext uri="{FF2B5EF4-FFF2-40B4-BE49-F238E27FC236}">
                <a16:creationId xmlns:a16="http://schemas.microsoft.com/office/drawing/2014/main" id="{51F17860-446F-49D0-A2A4-8635285C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7" y="2259306"/>
            <a:ext cx="4883292" cy="36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83F63-4B77-4FED-A70E-B2C57609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885A4E"/>
                </a:solidFill>
              </a:rPr>
              <a:t>Tipos de computadoras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299F1FB-CFF6-48A0-843C-3F6D6E07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74537"/>
          </a:xfrm>
        </p:spPr>
        <p:txBody>
          <a:bodyPr>
            <a:normAutofit/>
          </a:bodyPr>
          <a:lstStyle/>
          <a:p>
            <a:pPr>
              <a:buClr>
                <a:srgbClr val="25CAE0"/>
              </a:buClr>
            </a:pPr>
            <a:r>
              <a:rPr lang="en-US" sz="1400" dirty="0"/>
              <a:t>Existe una infinidad de computadoras en el mercado, cada una para cada necesidad.</a:t>
            </a:r>
          </a:p>
        </p:txBody>
      </p:sp>
      <p:pic>
        <p:nvPicPr>
          <p:cNvPr id="13" name="Marcador de contenido 4" descr="Pantalla de video juego que muestra un celular en la mano&#10;&#10;Descripción generada automáticamente">
            <a:extLst>
              <a:ext uri="{FF2B5EF4-FFF2-40B4-BE49-F238E27FC236}">
                <a16:creationId xmlns:a16="http://schemas.microsoft.com/office/drawing/2014/main" id="{23343258-0B19-4F9A-B227-4BB6BB79A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8" r="-1" b="-1"/>
          <a:stretch/>
        </p:blipFill>
        <p:spPr>
          <a:xfrm>
            <a:off x="4673497" y="645105"/>
            <a:ext cx="4045771" cy="3031545"/>
          </a:xfrm>
          <a:prstGeom prst="rect">
            <a:avLst/>
          </a:prstGeom>
        </p:spPr>
      </p:pic>
      <p:pic>
        <p:nvPicPr>
          <p:cNvPr id="9" name="Marcador de contenido 8" descr="Imagen que contiene electrónica, computadora, monitor, diferente&#10;&#10;Descripción generada automáticamente">
            <a:extLst>
              <a:ext uri="{FF2B5EF4-FFF2-40B4-BE49-F238E27FC236}">
                <a16:creationId xmlns:a16="http://schemas.microsoft.com/office/drawing/2014/main" id="{D6D793EC-C5CA-40DF-A422-FEF984562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3" r="22624" b="3"/>
          <a:stretch/>
        </p:blipFill>
        <p:spPr>
          <a:xfrm>
            <a:off x="4673499" y="3772312"/>
            <a:ext cx="2000678" cy="2134082"/>
          </a:xfrm>
          <a:prstGeom prst="rect">
            <a:avLst/>
          </a:prstGeom>
        </p:spPr>
      </p:pic>
      <p:pic>
        <p:nvPicPr>
          <p:cNvPr id="11" name="Imagen 10" descr="Imagen que contiene electrónica, laptop, computadora, abrir&#10;&#10;Descripción generada automáticamente">
            <a:extLst>
              <a:ext uri="{FF2B5EF4-FFF2-40B4-BE49-F238E27FC236}">
                <a16:creationId xmlns:a16="http://schemas.microsoft.com/office/drawing/2014/main" id="{4E499055-51D7-4657-B3CA-536210CEA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83" r="3" b="3"/>
          <a:stretch/>
        </p:blipFill>
        <p:spPr>
          <a:xfrm>
            <a:off x="6775155" y="3780701"/>
            <a:ext cx="1944113" cy="2134082"/>
          </a:xfrm>
          <a:prstGeom prst="rect">
            <a:avLst/>
          </a:prstGeom>
        </p:spPr>
      </p:pic>
      <p:pic>
        <p:nvPicPr>
          <p:cNvPr id="12" name="Imagen 11" descr="Un mano con un celular en la mano&#10;&#10;Descripción generada automáticamente">
            <a:extLst>
              <a:ext uri="{FF2B5EF4-FFF2-40B4-BE49-F238E27FC236}">
                <a16:creationId xmlns:a16="http://schemas.microsoft.com/office/drawing/2014/main" id="{DF29FECF-F390-4132-B3F1-7A4FCDFAAD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35" r="31657" b="-2"/>
          <a:stretch/>
        </p:blipFill>
        <p:spPr>
          <a:xfrm>
            <a:off x="8820246" y="648138"/>
            <a:ext cx="2687649" cy="525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3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475F5-1485-46D2-BDB6-6227AE36F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Las computadoras cada día son más pequeñas y más poderosas</a:t>
            </a:r>
          </a:p>
        </p:txBody>
      </p:sp>
      <p:pic>
        <p:nvPicPr>
          <p:cNvPr id="11" name="Marcador de contenido 10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34ABC4BB-2B10-41EE-B577-DE3912C8C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976" y="2181138"/>
            <a:ext cx="4675744" cy="3967992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2B94B2-E102-4104-9158-9DD32984C840}"/>
              </a:ext>
            </a:extLst>
          </p:cNvPr>
          <p:cNvSpPr txBox="1"/>
          <p:nvPr/>
        </p:nvSpPr>
        <p:spPr>
          <a:xfrm>
            <a:off x="8875552" y="1999684"/>
            <a:ext cx="3078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Raspberry pi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*  8 Gb RAM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Procesador ARM 2.4 GHz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4 Núcleos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Overclocking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a 3 GHz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2 Salidas HDMI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Salida para audífonos o bocina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Salidas GPIO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5" name="Imagen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75EADAB-74B5-472F-830B-4810B25D0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720" y="2194037"/>
            <a:ext cx="3665497" cy="39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661CC-61DB-4C9D-B5CF-5C7ECB0C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Motivación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3C85C9-1A96-42C4-AFEB-9B4DCAFE3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La intención de este curso es motivarte a que conozcas y explores las herramientas y aplicaciones que pueden desarrollarse con R.</a:t>
            </a:r>
          </a:p>
          <a:p>
            <a:pPr lvl="1" algn="just"/>
            <a:r>
              <a:rPr lang="es-ES" sz="1200" i="1" dirty="0"/>
              <a:t>“Buscamos que los usuarios puedan iniciar en un entorno interactivo, en el que no se vean, conscientemente, a ellos mismos como programadores. Conforme sus necesidades sean más claras y su complejidad se incremente, deberían gradualmente poder profundizar en la programación, es cuando los aspectos del lenguaje y el sistema se vuelven más importantes.” – John Chambers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873230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157D1-9B82-4F1D-A9CB-D207B720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Marcador de contenido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6F68080-CFC8-484B-B48A-E81F004C0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08" y="4329580"/>
            <a:ext cx="6024255" cy="2318736"/>
          </a:xfrm>
        </p:spPr>
      </p:pic>
      <p:pic>
        <p:nvPicPr>
          <p:cNvPr id="7" name="Imagen 6" descr="Imagen que contiene computadora, dibujo&#10;&#10;Descripción generada automáticamente">
            <a:extLst>
              <a:ext uri="{FF2B5EF4-FFF2-40B4-BE49-F238E27FC236}">
                <a16:creationId xmlns:a16="http://schemas.microsoft.com/office/drawing/2014/main" id="{653D18C2-496E-4044-B259-5DB8A35C0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269" y="3800733"/>
            <a:ext cx="5031058" cy="2747222"/>
          </a:xfrm>
          <a:prstGeom prst="rect">
            <a:avLst/>
          </a:prstGeom>
        </p:spPr>
      </p:pic>
      <p:pic>
        <p:nvPicPr>
          <p:cNvPr id="9" name="Imagen 8" descr="Imagen que contiene cd, teléfono&#10;&#10;Descripción generada automáticamente">
            <a:extLst>
              <a:ext uri="{FF2B5EF4-FFF2-40B4-BE49-F238E27FC236}">
                <a16:creationId xmlns:a16="http://schemas.microsoft.com/office/drawing/2014/main" id="{518C9FC6-18A4-4A8F-AA76-71A1724DE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3" y="747132"/>
            <a:ext cx="5664820" cy="3186461"/>
          </a:xfrm>
          <a:prstGeom prst="rect">
            <a:avLst/>
          </a:prstGeom>
        </p:spPr>
      </p:pic>
      <p:pic>
        <p:nvPicPr>
          <p:cNvPr id="11" name="Imagen 10" descr="Imagen que contiene cortina, puesta de sol, agua, parado&#10;&#10;Descripción generada automáticamente">
            <a:extLst>
              <a:ext uri="{FF2B5EF4-FFF2-40B4-BE49-F238E27FC236}">
                <a16:creationId xmlns:a16="http://schemas.microsoft.com/office/drawing/2014/main" id="{7F10F95A-046A-4482-825C-FBE188CAC1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33" y="310045"/>
            <a:ext cx="53383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áfico: Los lenguajes de programación más usados del mundo | Statista">
            <a:extLst>
              <a:ext uri="{FF2B5EF4-FFF2-40B4-BE49-F238E27FC236}">
                <a16:creationId xmlns:a16="http://schemas.microsoft.com/office/drawing/2014/main" id="{EB6E53E1-213C-4E9D-9C68-16FB861AE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64" y="171450"/>
            <a:ext cx="91440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77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ord cloud programming languages or IT related — Stock Photo © Mattz90  #43853607">
            <a:extLst>
              <a:ext uri="{FF2B5EF4-FFF2-40B4-BE49-F238E27FC236}">
                <a16:creationId xmlns:a16="http://schemas.microsoft.com/office/drawing/2014/main" id="{5AE7F37C-D2AA-44B5-BAB7-252F6AB9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0"/>
            <a:ext cx="837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EBC431B-5E4F-4A69-8416-8C82A57A2B8B}"/>
              </a:ext>
            </a:extLst>
          </p:cNvPr>
          <p:cNvSpPr txBox="1"/>
          <p:nvPr/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2800" dirty="0">
                <a:latin typeface="+mj-lt"/>
                <a:ea typeface="+mj-ea"/>
                <a:cs typeface="+mj-cs"/>
              </a:rPr>
              <a:t>Lenguajes más populares de 2020</a:t>
            </a:r>
            <a:endParaRPr lang="es-ES" sz="28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The 2020 Stack Overflow Developer Survey – 65,000 Devs Share Their  Salaries, Top Programming Languages, and More">
            <a:extLst>
              <a:ext uri="{FF2B5EF4-FFF2-40B4-BE49-F238E27FC236}">
                <a16:creationId xmlns:a16="http://schemas.microsoft.com/office/drawing/2014/main" id="{31DF5700-1E3F-468C-8EBB-0C0125755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305" y="1377461"/>
            <a:ext cx="6692079" cy="518154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7DB8076-21F0-4242-8DB2-6EDA5F46BD90}"/>
              </a:ext>
            </a:extLst>
          </p:cNvPr>
          <p:cNvSpPr txBox="1"/>
          <p:nvPr/>
        </p:nvSpPr>
        <p:spPr>
          <a:xfrm>
            <a:off x="1104900" y="5761038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1400" kern="1200" dirty="0">
                <a:latin typeface="+mj-lt"/>
                <a:ea typeface="+mj-ea"/>
                <a:cs typeface="+mj-cs"/>
              </a:rPr>
              <a:t>https://</a:t>
            </a:r>
            <a:r>
              <a:rPr lang="es-ES" sz="1400" kern="1200" dirty="0" err="1">
                <a:latin typeface="+mj-lt"/>
                <a:ea typeface="+mj-ea"/>
                <a:cs typeface="+mj-cs"/>
              </a:rPr>
              <a:t>www.freecodecamp.org</a:t>
            </a:r>
            <a:r>
              <a:rPr lang="es-ES" sz="1400" kern="1200" dirty="0">
                <a:latin typeface="+mj-lt"/>
                <a:ea typeface="+mj-ea"/>
                <a:cs typeface="+mj-cs"/>
              </a:rPr>
              <a:t>/</a:t>
            </a:r>
            <a:r>
              <a:rPr lang="es-ES" sz="1400" kern="1200" dirty="0" err="1">
                <a:latin typeface="+mj-lt"/>
                <a:ea typeface="+mj-ea"/>
                <a:cs typeface="+mj-cs"/>
              </a:rPr>
              <a:t>news</a:t>
            </a:r>
            <a:r>
              <a:rPr lang="es-ES" sz="1400" kern="1200" dirty="0">
                <a:latin typeface="+mj-lt"/>
                <a:ea typeface="+mj-ea"/>
                <a:cs typeface="+mj-cs"/>
              </a:rPr>
              <a:t>/stack-overflow-developer-survey-2020-programming-language-framework-salary-data/</a:t>
            </a:r>
          </a:p>
        </p:txBody>
      </p:sp>
    </p:spTree>
    <p:extLst>
      <p:ext uri="{BB962C8B-B14F-4D97-AF65-F5344CB8AC3E}">
        <p14:creationId xmlns:p14="http://schemas.microsoft.com/office/powerpoint/2010/main" val="13773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EBC431B-5E4F-4A69-8416-8C82A57A2B8B}"/>
              </a:ext>
            </a:extLst>
          </p:cNvPr>
          <p:cNvSpPr txBox="1"/>
          <p:nvPr/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2800" kern="1200" dirty="0">
                <a:latin typeface="+mj-lt"/>
                <a:ea typeface="+mj-ea"/>
                <a:cs typeface="+mj-cs"/>
              </a:rPr>
              <a:t>Lenguajes mejores pagados del 2020</a:t>
            </a:r>
          </a:p>
        </p:txBody>
      </p:sp>
      <p:pic>
        <p:nvPicPr>
          <p:cNvPr id="1028" name="Picture 4" descr="Anotacion 2020 05 29 150511">
            <a:extLst>
              <a:ext uri="{FF2B5EF4-FFF2-40B4-BE49-F238E27FC236}">
                <a16:creationId xmlns:a16="http://schemas.microsoft.com/office/drawing/2014/main" id="{330D7681-7EF1-A444-B77E-8CFE5634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491762"/>
            <a:ext cx="8816730" cy="529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304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Qué son las Aplicaciones Web | Mr Houston Tech Solutions">
            <a:extLst>
              <a:ext uri="{FF2B5EF4-FFF2-40B4-BE49-F238E27FC236}">
                <a16:creationId xmlns:a16="http://schemas.microsoft.com/office/drawing/2014/main" id="{BFB66E79-AFA5-4CDB-BEC0-7D16717F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4" y="742950"/>
            <a:ext cx="11815823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3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plicaciones nuevas">
            <a:extLst>
              <a:ext uri="{FF2B5EF4-FFF2-40B4-BE49-F238E27FC236}">
                <a16:creationId xmlns:a16="http://schemas.microsoft.com/office/drawing/2014/main" id="{376780F7-79B5-4232-A8E5-1F89948CB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604963"/>
            <a:ext cx="10237790" cy="4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273EBD3-F952-44DE-BC95-453DDF703DED}"/>
              </a:ext>
            </a:extLst>
          </p:cNvPr>
          <p:cNvSpPr txBox="1"/>
          <p:nvPr/>
        </p:nvSpPr>
        <p:spPr>
          <a:xfrm>
            <a:off x="3981450" y="548015"/>
            <a:ext cx="821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APPS para Smartphones</a:t>
            </a:r>
          </a:p>
        </p:txBody>
      </p:sp>
    </p:spTree>
    <p:extLst>
      <p:ext uri="{BB962C8B-B14F-4D97-AF65-F5344CB8AC3E}">
        <p14:creationId xmlns:p14="http://schemas.microsoft.com/office/powerpoint/2010/main" val="23852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omótica con Arduino y Raspberry Pi, Cómo Automatizar Toda tu Casa">
            <a:extLst>
              <a:ext uri="{FF2B5EF4-FFF2-40B4-BE49-F238E27FC236}">
                <a16:creationId xmlns:a16="http://schemas.microsoft.com/office/drawing/2014/main" id="{0B6985AD-5F5E-40C1-A89F-C213A328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" y="1090613"/>
            <a:ext cx="11860283" cy="48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32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as matemáticas y la economía liberal. - Blog Pedro Barquero">
            <a:extLst>
              <a:ext uri="{FF2B5EF4-FFF2-40B4-BE49-F238E27FC236}">
                <a16:creationId xmlns:a16="http://schemas.microsoft.com/office/drawing/2014/main" id="{1AD42AC6-A574-42EF-9498-7BC8FE11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6" y="3976346"/>
            <a:ext cx="3536948" cy="23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02079BC-0F14-4D0C-9F81-308E87D471C3}"/>
              </a:ext>
            </a:extLst>
          </p:cNvPr>
          <p:cNvSpPr txBox="1"/>
          <p:nvPr/>
        </p:nvSpPr>
        <p:spPr>
          <a:xfrm>
            <a:off x="888009" y="252194"/>
            <a:ext cx="1041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Matemáticas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Economía, Finanzas, Bases de Datos, Biología,  Astrofísica, Estadística, Geometría,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Qu´imica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Física, Medicina,  Ciencia de Materiales, Estado Sólido, Termodinámica,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Artes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, Humanidades, Historia, Filosofía, Psicología….. En dónde se te ocurra, puedes implementar el arte de la Programación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D50AD81-7A99-47AA-9FFD-5B969915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356" y="3994482"/>
            <a:ext cx="3152513" cy="236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ompetencias o deportes que se realizan con robots y drones">
            <a:extLst>
              <a:ext uri="{FF2B5EF4-FFF2-40B4-BE49-F238E27FC236}">
                <a16:creationId xmlns:a16="http://schemas.microsoft.com/office/drawing/2014/main" id="{A71439D6-E8D1-4A68-804E-EE96C69D0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92" y="4084852"/>
            <a:ext cx="3990872" cy="211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La adicción a los videojuegos ya es una enfermedad, según la OMS | Marca.com">
            <a:extLst>
              <a:ext uri="{FF2B5EF4-FFF2-40B4-BE49-F238E27FC236}">
                <a16:creationId xmlns:a16="http://schemas.microsoft.com/office/drawing/2014/main" id="{8805705A-A23F-42F9-BA7B-8B000AEC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6" y="1664794"/>
            <a:ext cx="3536948" cy="211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olombia adhiere a acuerdo sobre inteligencia artificial de la Ocde - IA  Latam">
            <a:extLst>
              <a:ext uri="{FF2B5EF4-FFF2-40B4-BE49-F238E27FC236}">
                <a16:creationId xmlns:a16="http://schemas.microsoft.com/office/drawing/2014/main" id="{201065D3-9955-47BA-BC37-6AD788BC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93" y="1686581"/>
            <a:ext cx="3990872" cy="219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una sola esquina redondeada 2">
            <a:extLst>
              <a:ext uri="{FF2B5EF4-FFF2-40B4-BE49-F238E27FC236}">
                <a16:creationId xmlns:a16="http://schemas.microsoft.com/office/drawing/2014/main" id="{14646B3B-1122-4A36-8284-55A94D289F20}"/>
              </a:ext>
            </a:extLst>
          </p:cNvPr>
          <p:cNvSpPr/>
          <p:nvPr/>
        </p:nvSpPr>
        <p:spPr>
          <a:xfrm>
            <a:off x="4548579" y="1743207"/>
            <a:ext cx="2942789" cy="1858582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Qué podemos implementar con ayuda de Software y Hardware?</a:t>
            </a:r>
          </a:p>
        </p:txBody>
      </p:sp>
    </p:spTree>
    <p:extLst>
      <p:ext uri="{BB962C8B-B14F-4D97-AF65-F5344CB8AC3E}">
        <p14:creationId xmlns:p14="http://schemas.microsoft.com/office/powerpoint/2010/main" val="6612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3A1B6-1FD6-4CC2-B37D-7BED92E2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nos depara el futuro?</a:t>
            </a:r>
          </a:p>
        </p:txBody>
      </p:sp>
      <p:pic>
        <p:nvPicPr>
          <p:cNvPr id="6146" name="Picture 2" descr="Resultado de imagen para celdas solares">
            <a:extLst>
              <a:ext uri="{FF2B5EF4-FFF2-40B4-BE49-F238E27FC236}">
                <a16:creationId xmlns:a16="http://schemas.microsoft.com/office/drawing/2014/main" id="{F6864892-7A22-4095-890F-C81300B95E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88" y="1623030"/>
            <a:ext cx="4142934" cy="25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24DCBD-D703-4C9B-92B0-3AB3D80F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6148" name="Picture 4" descr="Resultado de imagen para diagrama de un procesador cpu gigante">
            <a:extLst>
              <a:ext uri="{FF2B5EF4-FFF2-40B4-BE49-F238E27FC236}">
                <a16:creationId xmlns:a16="http://schemas.microsoft.com/office/drawing/2014/main" id="{8B66A037-5CC3-4FA6-9883-28624103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57" y="1623030"/>
            <a:ext cx="57340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AB529C23-FA8C-4AA0-B585-9B88966CE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35" y="4569737"/>
            <a:ext cx="2430547" cy="2138881"/>
          </a:xfrm>
          <a:prstGeom prst="rect">
            <a:avLst/>
          </a:prstGeom>
        </p:spPr>
      </p:pic>
      <p:pic>
        <p:nvPicPr>
          <p:cNvPr id="7" name="Imagen 6" descr="Imagen que contiene molino de viento, objeto, exterior, puesta de sol&#10;&#10;Descripción generada automáticamente">
            <a:extLst>
              <a:ext uri="{FF2B5EF4-FFF2-40B4-BE49-F238E27FC236}">
                <a16:creationId xmlns:a16="http://schemas.microsoft.com/office/drawing/2014/main" id="{DF89B079-0C82-4132-8ED7-489B624AF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916" y="4507395"/>
            <a:ext cx="2970401" cy="2019873"/>
          </a:xfrm>
          <a:prstGeom prst="rect">
            <a:avLst/>
          </a:prstGeom>
        </p:spPr>
      </p:pic>
      <p:pic>
        <p:nvPicPr>
          <p:cNvPr id="6150" name="Picture 6" descr="Resultado de imagen para energia hidroelectrica">
            <a:extLst>
              <a:ext uri="{FF2B5EF4-FFF2-40B4-BE49-F238E27FC236}">
                <a16:creationId xmlns:a16="http://schemas.microsoft.com/office/drawing/2014/main" id="{F350A0A9-D1B7-411F-8341-DE3D2ECE5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60" y="4485340"/>
            <a:ext cx="4073577" cy="214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0B7B0-09F0-420D-8F42-DBFBE45A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Motivación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9BEB5-D66F-452A-A258-66FE21E4E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Por lo tanto: </a:t>
            </a:r>
          </a:p>
          <a:p>
            <a:pPr algn="just"/>
            <a:r>
              <a:rPr lang="es-MX" dirty="0"/>
              <a:t>Este curso se inclinará hacia las técnicas para iniciar con el “Arte” de la programación, más que tocar aspectos estadísticos.</a:t>
            </a:r>
          </a:p>
          <a:p>
            <a:pPr algn="just"/>
            <a:r>
              <a:rPr lang="es-MX" dirty="0"/>
              <a:t>Desarrollarás técnicas escenciales para optimizar procesos</a:t>
            </a:r>
          </a:p>
        </p:txBody>
      </p:sp>
    </p:spTree>
    <p:extLst>
      <p:ext uri="{BB962C8B-B14F-4D97-AF65-F5344CB8AC3E}">
        <p14:creationId xmlns:p14="http://schemas.microsoft.com/office/powerpoint/2010/main" val="2430093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535CA-B471-4B83-BFF3-CBA9E8859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398" y="512462"/>
            <a:ext cx="8911687" cy="1280890"/>
          </a:xfrm>
        </p:spPr>
        <p:txBody>
          <a:bodyPr/>
          <a:lstStyle/>
          <a:p>
            <a:r>
              <a:rPr lang="es-MX" dirty="0"/>
              <a:t>Tecnología futurista ?</a:t>
            </a:r>
          </a:p>
        </p:txBody>
      </p:sp>
      <p:pic>
        <p:nvPicPr>
          <p:cNvPr id="5" name="Marcador de contenido 4" descr="Imagen que contiene interior, tabla, vidrio, escritorio&#10;&#10;Descripción generada automáticamente">
            <a:extLst>
              <a:ext uri="{FF2B5EF4-FFF2-40B4-BE49-F238E27FC236}">
                <a16:creationId xmlns:a16="http://schemas.microsoft.com/office/drawing/2014/main" id="{DFC447D5-F063-4443-BA12-BA2032338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925" y="2350883"/>
            <a:ext cx="3842946" cy="3778250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6A6B44-6C13-40CD-A8A2-C5657C13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7" name="Imagen 6" descr="Imagen que contiene motor&#10;&#10;Descripción generada automáticamente">
            <a:extLst>
              <a:ext uri="{FF2B5EF4-FFF2-40B4-BE49-F238E27FC236}">
                <a16:creationId xmlns:a16="http://schemas.microsoft.com/office/drawing/2014/main" id="{D33AD162-9546-49CC-8BE2-96D2940B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556" y="2423310"/>
            <a:ext cx="5805110" cy="36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66BF74-EEAB-443E-9D24-3F60A099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1" y="1768173"/>
            <a:ext cx="5548596" cy="4759928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AE00D2E7-F1F6-4097-8990-FFCC4B0B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473" y="-156662"/>
            <a:ext cx="9361386" cy="1280890"/>
          </a:xfrm>
        </p:spPr>
        <p:txBody>
          <a:bodyPr/>
          <a:lstStyle/>
          <a:p>
            <a:r>
              <a:rPr lang="es-MX" dirty="0"/>
              <a:t>Podremos algún día convivir con la naturaleza sin afectarla?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EDE609-6232-449C-9FF5-DDB444F3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3" name="Imagen 1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8A1D251-A2AF-49C8-9197-A512CA946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33" y="2116820"/>
            <a:ext cx="54387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FC479-1D2B-4C8F-8AE5-5281C64B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447" y="-305033"/>
            <a:ext cx="8911687" cy="1280890"/>
          </a:xfrm>
        </p:spPr>
        <p:txBody>
          <a:bodyPr/>
          <a:lstStyle/>
          <a:p>
            <a:r>
              <a:rPr lang="es-MX" dirty="0"/>
              <a:t>NO TODO ES COLOR DE ROSA….</a:t>
            </a:r>
          </a:p>
        </p:txBody>
      </p:sp>
      <p:pic>
        <p:nvPicPr>
          <p:cNvPr id="5" name="Marcador de contenido 4" descr="Imagen que contiene tabla, conjunto, diferente, colgando&#10;&#10;Descripción generada automáticamente">
            <a:extLst>
              <a:ext uri="{FF2B5EF4-FFF2-40B4-BE49-F238E27FC236}">
                <a16:creationId xmlns:a16="http://schemas.microsoft.com/office/drawing/2014/main" id="{F5D0C5A6-49D1-4F7E-9D19-92043D2E7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62" y="1572619"/>
            <a:ext cx="2740829" cy="2740829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3663876-BB66-4A78-AC8D-402F8CCC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2050" name="Picture 2" descr="Resultado de imagen para armas antiguas">
            <a:extLst>
              <a:ext uri="{FF2B5EF4-FFF2-40B4-BE49-F238E27FC236}">
                <a16:creationId xmlns:a16="http://schemas.microsoft.com/office/drawing/2014/main" id="{1BDBD040-0523-4CE4-A0BE-EC42C125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624" y="2296543"/>
            <a:ext cx="2000586" cy="138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horno de fundicion">
            <a:extLst>
              <a:ext uri="{FF2B5EF4-FFF2-40B4-BE49-F238E27FC236}">
                <a16:creationId xmlns:a16="http://schemas.microsoft.com/office/drawing/2014/main" id="{33FDEE5C-BBA4-448B-A3A0-D80DECB5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97" y="4619916"/>
            <a:ext cx="3124001" cy="208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naturaleza, sol, puesta de sol, avión&#10;&#10;Descripción generada automáticamente">
            <a:extLst>
              <a:ext uri="{FF2B5EF4-FFF2-40B4-BE49-F238E27FC236}">
                <a16:creationId xmlns:a16="http://schemas.microsoft.com/office/drawing/2014/main" id="{7046ECF3-4BE3-4B53-8A42-3FC160370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210" y="3981067"/>
            <a:ext cx="3706402" cy="2779802"/>
          </a:xfrm>
          <a:prstGeom prst="rect">
            <a:avLst/>
          </a:prstGeom>
        </p:spPr>
      </p:pic>
      <p:pic>
        <p:nvPicPr>
          <p:cNvPr id="9" name="Imagen 8" descr="Imagen que contiene vehículo militar, exterior, pasto, transporte&#10;&#10;Descripción generada automáticamente">
            <a:extLst>
              <a:ext uri="{FF2B5EF4-FFF2-40B4-BE49-F238E27FC236}">
                <a16:creationId xmlns:a16="http://schemas.microsoft.com/office/drawing/2014/main" id="{A1378BA0-13CD-4413-8101-283A5ACB1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225" y="1397079"/>
            <a:ext cx="3685767" cy="2073244"/>
          </a:xfrm>
          <a:prstGeom prst="rect">
            <a:avLst/>
          </a:prstGeom>
        </p:spPr>
      </p:pic>
      <p:pic>
        <p:nvPicPr>
          <p:cNvPr id="11" name="Imagen 10" descr="Imagen que contiene arma, pistola&#10;&#10;Descripción generada automáticamente">
            <a:extLst>
              <a:ext uri="{FF2B5EF4-FFF2-40B4-BE49-F238E27FC236}">
                <a16:creationId xmlns:a16="http://schemas.microsoft.com/office/drawing/2014/main" id="{F6206E87-AAA6-44E5-B293-E3FD08FD1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835" y="451946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3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85AC4-1BAA-4D47-87AB-1B852195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307" y="-367026"/>
            <a:ext cx="8911687" cy="1280890"/>
          </a:xfrm>
        </p:spPr>
        <p:txBody>
          <a:bodyPr/>
          <a:lstStyle/>
          <a:p>
            <a:r>
              <a:rPr lang="es-MX" dirty="0"/>
              <a:t>El presente es triste ….</a:t>
            </a:r>
          </a:p>
        </p:txBody>
      </p:sp>
      <p:pic>
        <p:nvPicPr>
          <p:cNvPr id="5" name="Marcador de contenido 4" descr="Imagen que contiene grupo, parado, gente, cuarto&#10;&#10;Descripción generada automáticamente">
            <a:extLst>
              <a:ext uri="{FF2B5EF4-FFF2-40B4-BE49-F238E27FC236}">
                <a16:creationId xmlns:a16="http://schemas.microsoft.com/office/drawing/2014/main" id="{B25997A3-F95A-470F-AC3C-EC18C476A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618" y="3450749"/>
            <a:ext cx="5705998" cy="3066974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E9E72AD-337C-41A1-BFC2-E0B4B09F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C013A8-C26F-4605-BA48-9D25F73F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40" y="3643958"/>
            <a:ext cx="2980382" cy="2227700"/>
          </a:xfrm>
          <a:prstGeom prst="rect">
            <a:avLst/>
          </a:prstGeom>
        </p:spPr>
      </p:pic>
      <p:pic>
        <p:nvPicPr>
          <p:cNvPr id="9" name="Imagen 8" descr="Imagen que contiene hombre&#10;&#10;Descripción generada automáticamente">
            <a:extLst>
              <a:ext uri="{FF2B5EF4-FFF2-40B4-BE49-F238E27FC236}">
                <a16:creationId xmlns:a16="http://schemas.microsoft.com/office/drawing/2014/main" id="{BDE88BAF-8D3C-453D-B3CE-64C9A619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878" y="1080886"/>
            <a:ext cx="3057317" cy="2277701"/>
          </a:xfrm>
          <a:prstGeom prst="rect">
            <a:avLst/>
          </a:prstGeom>
        </p:spPr>
      </p:pic>
      <p:pic>
        <p:nvPicPr>
          <p:cNvPr id="11" name="Imagen 10" descr="Imagen que contiene exterior, pasto, cerca, campo&#10;&#10;Descripción generada automáticamente">
            <a:extLst>
              <a:ext uri="{FF2B5EF4-FFF2-40B4-BE49-F238E27FC236}">
                <a16:creationId xmlns:a16="http://schemas.microsoft.com/office/drawing/2014/main" id="{3021AAD5-94F9-4067-80D7-ECF157FC8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18" y="1293743"/>
            <a:ext cx="3097727" cy="1937112"/>
          </a:xfrm>
          <a:prstGeom prst="rect">
            <a:avLst/>
          </a:prstGeom>
        </p:spPr>
      </p:pic>
      <p:pic>
        <p:nvPicPr>
          <p:cNvPr id="13" name="Imagen 12" descr="Imagen que contiene exterior, persona, playa, roca&#10;&#10;Descripción generada automáticamente">
            <a:extLst>
              <a:ext uri="{FF2B5EF4-FFF2-40B4-BE49-F238E27FC236}">
                <a16:creationId xmlns:a16="http://schemas.microsoft.com/office/drawing/2014/main" id="{B613FED2-65FC-457F-94FA-9293E69F8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978" y="1293743"/>
            <a:ext cx="3360283" cy="201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4" descr="Imagen que contiene tomate, tabla, interior, pequeño&#10;&#10;Descripción generada automáticamente">
            <a:extLst>
              <a:ext uri="{FF2B5EF4-FFF2-40B4-BE49-F238E27FC236}">
                <a16:creationId xmlns:a16="http://schemas.microsoft.com/office/drawing/2014/main" id="{ED6CED00-BB54-4711-A3BB-79FA84F9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85" y="157888"/>
            <a:ext cx="4133291" cy="2260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n 2" descr="Imagen que contiene interior, tabla, alimentos, comida&#10;&#10;Descripción generada automáticamente">
            <a:extLst>
              <a:ext uri="{FF2B5EF4-FFF2-40B4-BE49-F238E27FC236}">
                <a16:creationId xmlns:a16="http://schemas.microsoft.com/office/drawing/2014/main" id="{01006791-7D83-468D-9169-9ADD0756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85" y="2989285"/>
            <a:ext cx="4133291" cy="3161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F4BC9DC-070B-401C-BEFE-7CEE4F06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145" y="3803609"/>
            <a:ext cx="3777833" cy="2828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 descr="Imagen que contiene exterior, roca, pila, café&#10;&#10;Descripción generada automáticamente">
            <a:extLst>
              <a:ext uri="{FF2B5EF4-FFF2-40B4-BE49-F238E27FC236}">
                <a16:creationId xmlns:a16="http://schemas.microsoft.com/office/drawing/2014/main" id="{76E92159-4C50-4B8F-B3DB-F074CF75E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992" y="136591"/>
            <a:ext cx="3415350" cy="2276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884595C-1094-43D7-B343-E53FBC5C150C}"/>
              </a:ext>
            </a:extLst>
          </p:cNvPr>
          <p:cNvSpPr txBox="1"/>
          <p:nvPr/>
        </p:nvSpPr>
        <p:spPr>
          <a:xfrm>
            <a:off x="1348050" y="2413491"/>
            <a:ext cx="397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Alimentos Transgénicos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F564456-B34E-4AC1-BC2D-DC40B5687E9D}"/>
              </a:ext>
            </a:extLst>
          </p:cNvPr>
          <p:cNvSpPr txBox="1"/>
          <p:nvPr/>
        </p:nvSpPr>
        <p:spPr>
          <a:xfrm>
            <a:off x="1057022" y="6262655"/>
            <a:ext cx="397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Enfermedades como el cáncer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EDA52FD-0F1C-4126-84B3-306195CE0101}"/>
              </a:ext>
            </a:extLst>
          </p:cNvPr>
          <p:cNvSpPr txBox="1"/>
          <p:nvPr/>
        </p:nvSpPr>
        <p:spPr>
          <a:xfrm>
            <a:off x="6628343" y="2989285"/>
            <a:ext cx="477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Llegará el día en que el ser humano salga del ciclo de la autodestrucción?.... </a:t>
            </a:r>
          </a:p>
        </p:txBody>
      </p:sp>
    </p:spTree>
    <p:extLst>
      <p:ext uri="{BB962C8B-B14F-4D97-AF65-F5344CB8AC3E}">
        <p14:creationId xmlns:p14="http://schemas.microsoft.com/office/powerpoint/2010/main" val="58317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AE25B-68D0-46C4-995B-1DA298FB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659" y="344647"/>
            <a:ext cx="9980682" cy="1096962"/>
          </a:xfrm>
        </p:spPr>
        <p:txBody>
          <a:bodyPr/>
          <a:lstStyle/>
          <a:p>
            <a:r>
              <a:rPr lang="es-MX" dirty="0"/>
              <a:t>Referencias:</a:t>
            </a:r>
            <a:br>
              <a:rPr lang="es-MX" dirty="0"/>
            </a:br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D380318-4A23-4651-8C9C-8458A60BAAE6}"/>
              </a:ext>
            </a:extLst>
          </p:cNvPr>
          <p:cNvSpPr txBox="1"/>
          <p:nvPr/>
        </p:nvSpPr>
        <p:spPr>
          <a:xfrm>
            <a:off x="1105659" y="1535185"/>
            <a:ext cx="54293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[1]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Tiwana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P.,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Docampo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P., Johnston, M. B.,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Snaith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H. J.,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Herz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L. M; ” Electron mobility and injection dynamics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inmesoporous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 ZnO, SnO2, and TiO2 films used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dyesensitized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New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solar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cells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”.</a:t>
            </a:r>
            <a:r>
              <a:rPr kumimoji="0" lang="es-MX" sz="1400" b="0" i="1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Arial,Italic"/>
                <a:ea typeface="+mn-ea"/>
                <a:cs typeface="+mn-cs"/>
              </a:rPr>
              <a:t>ACS Nano,vol.5-6, 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2011, 565158-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5166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[2]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Drasar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C.,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Lostak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P.,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Uher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C., “Doping and defect structure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of tetradymite-type crystals”. Journal of Electronic Materials,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vol. 39-9, 2010, 2162-2164.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[3] Adachi, S., “Physical Properties of III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MSMincho"/>
                <a:ea typeface="+mn-ea"/>
                <a:cs typeface="+mn-cs"/>
              </a:rPr>
              <a:t>‐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V Semiconductor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Compounds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: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InP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InAs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GaAs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GaP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InGaAs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and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InGaAsP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John Wiley &amp; Sons, Chichester, UK , 1992, XVIII, 318.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[4]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Memic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Al-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Hamedi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Khan, Azam, Habib,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Salah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N., &amp;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Zahed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.,”High-energy ball milling technique for ZnO nanoparticles 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antibacterial material”. International Journal of Nanomedicine,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2011, vol.6. pp. 863-869.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[5]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Hilali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M. M., Rohatgi, A., &amp; Asher, S. “Development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screen-printed silicon solar cells with high fill factors on 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Ω/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sq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emitters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”. IEEE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Transactions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 on Electron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Devices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. 2004,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vol. 51-6. pp. 948-955.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[6] Chopra, K. L.,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Major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S., &amp;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Pandya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D. K. “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Transparent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New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conductors-A status review”. Thin Solid Films. Thin Solid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Films ,1983 , .Vol. 102-1, p.p 1-46.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[7]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Lüth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H. Solid Surfaces, Interfaces and Thin Films. Springer,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Fifth edition, 2010, pp 1-28.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7D52931-28A6-408B-95EA-2020325AAE71}"/>
              </a:ext>
            </a:extLst>
          </p:cNvPr>
          <p:cNvSpPr txBox="1"/>
          <p:nvPr/>
        </p:nvSpPr>
        <p:spPr>
          <a:xfrm>
            <a:off x="6904139" y="1535185"/>
            <a:ext cx="448811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[8] Aranovich, J. A., Golmayo, D., Fahrenbruch, A. L., &amp; Bube, 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H. “Photovoltaic properties of ZnO/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CdTe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 heterojunctions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prepared by spray pyrolysis”. Journal of Applied Physics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Applied Physics Letters Journal of Vacuum Science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Technology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., 2010. Vol. 62-22.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[9] Stolt, L., Hedström, J., Kessler, J., Ruckh, M., Velthaus, K. O.,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Schock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H. W. ZnO/CdS/CuInSe2 thin-film solar cells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improved performance. Applied Physics Letters. 1993, vo. 62-6.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[10] Webb, J. B., Williams, D. F., &amp; Buchanan, M. “Transparent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highly conductive films of ZnO prepared by rf reactive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magnetron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 sputtering”. Applied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Physics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Letters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. 1981, vol. 39-8.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[11] Sato, H.,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Minami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T., Takata, S., &amp;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Yamada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, T. “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Transparent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New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conducting p-type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NiO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 thin films prepared by magnetron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sputtering. Thin Solid Films”. Thin Solid Films, 1993, vol.236-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NewRoman"/>
                <a:ea typeface="+mn-ea"/>
                <a:cs typeface="+mn-cs"/>
              </a:rPr>
              <a:t>1-2.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0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F77539-0995-4D16-B45F-239FF7D2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Alan García Zambrano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FE4AB0-BBF2-4B2A-AE92-AFF810138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31" y="2560180"/>
            <a:ext cx="6852838" cy="3426158"/>
          </a:xfrm>
        </p:spPr>
        <p:txBody>
          <a:bodyPr anchor="t">
            <a:normAutofit/>
          </a:bodyPr>
          <a:lstStyle/>
          <a:p>
            <a:r>
              <a:rPr lang="es-MX" dirty="0"/>
              <a:t>Formación académica:</a:t>
            </a:r>
          </a:p>
          <a:p>
            <a:r>
              <a:rPr lang="es-MX" dirty="0"/>
              <a:t>Ingeniero en computación – ESIME Culhuacán</a:t>
            </a:r>
          </a:p>
          <a:p>
            <a:endParaRPr lang="es-MX" dirty="0"/>
          </a:p>
          <a:p>
            <a:r>
              <a:rPr lang="es-MX" dirty="0"/>
              <a:t>Electrónica, procesamiento digital de señales y desarrollo de software en bajo nivel</a:t>
            </a:r>
          </a:p>
          <a:p>
            <a:endParaRPr lang="es-MX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31CF5238-F280-404C-95FF-D97F24E1A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0" b="93729" l="10000" r="90000">
                        <a14:foregroundMark x1="33125" y1="48845" x2="32422" y2="47305"/>
                        <a14:foregroundMark x1="33125" y1="39274" x2="35469" y2="41254"/>
                        <a14:foregroundMark x1="33516" y1="32673" x2="37734" y2="18372"/>
                        <a14:foregroundMark x1="37734" y1="18372" x2="38516" y2="10231"/>
                        <a14:foregroundMark x1="38516" y1="10231" x2="44219" y2="10561"/>
                        <a14:foregroundMark x1="44219" y1="10561" x2="47266" y2="10561"/>
                        <a14:foregroundMark x1="45938" y1="16832" x2="47734" y2="23982"/>
                        <a14:foregroundMark x1="47734" y1="23982" x2="46953" y2="27283"/>
                        <a14:foregroundMark x1="42656" y1="26293" x2="43438" y2="20352"/>
                        <a14:foregroundMark x1="50859" y1="18702" x2="56016" y2="17712"/>
                        <a14:foregroundMark x1="56016" y1="17712" x2="52109" y2="22992"/>
                        <a14:foregroundMark x1="52109" y1="22992" x2="51875" y2="26513"/>
                        <a14:foregroundMark x1="61172" y1="22882" x2="64922" y2="17602"/>
                        <a14:foregroundMark x1="63594" y1="4840" x2="64531" y2="7701"/>
                        <a14:foregroundMark x1="63047" y1="23982" x2="65000" y2="47525"/>
                        <a14:foregroundMark x1="65000" y1="47525" x2="63047" y2="77888"/>
                        <a14:foregroundMark x1="48359" y1="63366" x2="44922" y2="57866"/>
                        <a14:foregroundMark x1="44922" y1="57866" x2="44922" y2="57866"/>
                        <a14:foregroundMark x1="43281" y1="91419" x2="53750" y2="93729"/>
                        <a14:foregroundMark x1="53750" y1="93729" x2="60938" y2="88119"/>
                        <a14:foregroundMark x1="38281" y1="7591" x2="41641" y2="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56" y="1044054"/>
            <a:ext cx="4201108" cy="2983443"/>
          </a:xfrm>
          <a:prstGeom prst="rect">
            <a:avLst/>
          </a:prstGeom>
        </p:spPr>
      </p:pic>
      <p:pic>
        <p:nvPicPr>
          <p:cNvPr id="1028" name="Picture 4" descr="esime Logo Vector (.CDR) Free Download">
            <a:extLst>
              <a:ext uri="{FF2B5EF4-FFF2-40B4-BE49-F238E27FC236}">
                <a16:creationId xmlns:a16="http://schemas.microsoft.com/office/drawing/2014/main" id="{EC444913-FBB5-4D12-B03A-BB0A3270E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098" y="4115852"/>
            <a:ext cx="28575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65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F77539-0995-4D16-B45F-239FF7D2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Alan García Zambrano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FE4AB0-BBF2-4B2A-AE92-AFF810138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64" y="5200725"/>
            <a:ext cx="9935571" cy="3426158"/>
          </a:xfrm>
        </p:spPr>
        <p:txBody>
          <a:bodyPr anchor="t">
            <a:normAutofit/>
          </a:bodyPr>
          <a:lstStyle/>
          <a:p>
            <a:r>
              <a:rPr lang="es-MX" dirty="0"/>
              <a:t>Maestría en Tecnología de Cómputo</a:t>
            </a:r>
          </a:p>
          <a:p>
            <a:r>
              <a:rPr lang="es-MX" dirty="0"/>
              <a:t>	Algoritmos de Inteligencia Artificial y Bio-Inspirados</a:t>
            </a:r>
          </a:p>
          <a:p>
            <a:r>
              <a:rPr lang="es-MX" dirty="0"/>
              <a:t>	Miembro del grupo (Alfa-beta)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31CF5238-F280-404C-95FF-D97F24E1A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0" b="93729" l="10000" r="90000">
                        <a14:foregroundMark x1="33125" y1="48845" x2="32422" y2="47305"/>
                        <a14:foregroundMark x1="33125" y1="39274" x2="35469" y2="41254"/>
                        <a14:foregroundMark x1="33516" y1="32673" x2="37734" y2="18372"/>
                        <a14:foregroundMark x1="37734" y1="18372" x2="38516" y2="10231"/>
                        <a14:foregroundMark x1="38516" y1="10231" x2="44219" y2="10561"/>
                        <a14:foregroundMark x1="44219" y1="10561" x2="47266" y2="10561"/>
                        <a14:foregroundMark x1="45938" y1="16832" x2="47734" y2="23982"/>
                        <a14:foregroundMark x1="47734" y1="23982" x2="46953" y2="27283"/>
                        <a14:foregroundMark x1="42656" y1="26293" x2="43438" y2="20352"/>
                        <a14:foregroundMark x1="50859" y1="18702" x2="56016" y2="17712"/>
                        <a14:foregroundMark x1="56016" y1="17712" x2="52109" y2="22992"/>
                        <a14:foregroundMark x1="52109" y1="22992" x2="51875" y2="26513"/>
                        <a14:foregroundMark x1="61172" y1="22882" x2="64922" y2="17602"/>
                        <a14:foregroundMark x1="63594" y1="4840" x2="64531" y2="7701"/>
                        <a14:foregroundMark x1="63047" y1="23982" x2="65000" y2="47525"/>
                        <a14:foregroundMark x1="65000" y1="47525" x2="63047" y2="77888"/>
                        <a14:foregroundMark x1="48359" y1="63366" x2="44922" y2="57866"/>
                        <a14:foregroundMark x1="44922" y1="57866" x2="44922" y2="57866"/>
                        <a14:foregroundMark x1="43281" y1="91419" x2="53750" y2="93729"/>
                        <a14:foregroundMark x1="53750" y1="93729" x2="60938" y2="88119"/>
                        <a14:foregroundMark x1="38281" y1="7591" x2="41641" y2="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30" y="2157243"/>
            <a:ext cx="4065979" cy="2887480"/>
          </a:xfrm>
          <a:prstGeom prst="rect">
            <a:avLst/>
          </a:prstGeom>
        </p:spPr>
      </p:pic>
      <p:pic>
        <p:nvPicPr>
          <p:cNvPr id="1026" name="Picture 2" descr="Acerca de... - IPN">
            <a:extLst>
              <a:ext uri="{FF2B5EF4-FFF2-40B4-BE49-F238E27FC236}">
                <a16:creationId xmlns:a16="http://schemas.microsoft.com/office/drawing/2014/main" id="{78F6727A-3299-46C1-99A2-7247DCFF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76" y="4700757"/>
            <a:ext cx="2150274" cy="210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D4132DC-9248-47BF-BB77-7089791A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4" y="2244357"/>
            <a:ext cx="6216434" cy="266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nsejo Nacional de Ciencia y Tecnología (México) - Wikipedia, la  enciclopedia libre">
            <a:extLst>
              <a:ext uri="{FF2B5EF4-FFF2-40B4-BE49-F238E27FC236}">
                <a16:creationId xmlns:a16="http://schemas.microsoft.com/office/drawing/2014/main" id="{C7A9E5A8-F556-4EC0-81C7-6DD1BDF2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31" y="2391770"/>
            <a:ext cx="2386302" cy="20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11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FE4AB0-BBF2-4B2A-AE92-AFF810138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68" y="2301639"/>
            <a:ext cx="11583587" cy="3426158"/>
          </a:xfrm>
        </p:spPr>
        <p:txBody>
          <a:bodyPr anchor="t">
            <a:normAutofit/>
          </a:bodyPr>
          <a:lstStyle/>
          <a:p>
            <a:r>
              <a:rPr lang="es-MX" sz="1600" dirty="0"/>
              <a:t>McGill </a:t>
            </a:r>
            <a:r>
              <a:rPr lang="es-MX" sz="1600" dirty="0" err="1"/>
              <a:t>University</a:t>
            </a:r>
            <a:r>
              <a:rPr lang="es-MX" sz="1600" dirty="0"/>
              <a:t> – </a:t>
            </a:r>
            <a:r>
              <a:rPr lang="es-MX" sz="1600" i="1" dirty="0" err="1"/>
              <a:t>Schulich</a:t>
            </a:r>
            <a:r>
              <a:rPr lang="es-MX" sz="1600" i="1" dirty="0"/>
              <a:t> </a:t>
            </a:r>
            <a:r>
              <a:rPr lang="es-MX" sz="1600" i="1" dirty="0" err="1"/>
              <a:t>School</a:t>
            </a:r>
            <a:r>
              <a:rPr lang="es-MX" sz="1600" i="1" dirty="0"/>
              <a:t> </a:t>
            </a:r>
            <a:r>
              <a:rPr lang="es-MX" sz="1600" i="1" dirty="0" err="1"/>
              <a:t>of</a:t>
            </a:r>
            <a:r>
              <a:rPr lang="es-MX" sz="1600" i="1" dirty="0"/>
              <a:t> Music</a:t>
            </a:r>
          </a:p>
          <a:p>
            <a:r>
              <a:rPr lang="es-MX" sz="1600" dirty="0"/>
              <a:t>Proyecto - SIMMSA para el reconocimiento de patrones en partituras musicales</a:t>
            </a:r>
          </a:p>
          <a:p>
            <a:r>
              <a:rPr lang="es-MX" sz="1600" dirty="0"/>
              <a:t>	</a:t>
            </a:r>
          </a:p>
          <a:p>
            <a:endParaRPr lang="es-MX" sz="1600" dirty="0"/>
          </a:p>
        </p:txBody>
      </p:sp>
      <p:pic>
        <p:nvPicPr>
          <p:cNvPr id="3074" name="Picture 2" descr="No alt text provided for this image">
            <a:extLst>
              <a:ext uri="{FF2B5EF4-FFF2-40B4-BE49-F238E27FC236}">
                <a16:creationId xmlns:a16="http://schemas.microsoft.com/office/drawing/2014/main" id="{71066C82-3AC9-4E94-AAA5-02E3D074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74" y="3364879"/>
            <a:ext cx="5272835" cy="349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edificio, exterior, frente, parado&#10;&#10;Descripción generada automáticamente">
            <a:extLst>
              <a:ext uri="{FF2B5EF4-FFF2-40B4-BE49-F238E27FC236}">
                <a16:creationId xmlns:a16="http://schemas.microsoft.com/office/drawing/2014/main" id="{F019D412-DF96-4971-A3C4-B305C091B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1" y="3455149"/>
            <a:ext cx="4536882" cy="3402662"/>
          </a:xfrm>
          <a:prstGeom prst="rect">
            <a:avLst/>
          </a:prstGeom>
        </p:spPr>
      </p:pic>
      <p:pic>
        <p:nvPicPr>
          <p:cNvPr id="3076" name="Picture 4" descr="DDMAL · Distributed Digital Music Archives &amp; Libraries Lab">
            <a:extLst>
              <a:ext uri="{FF2B5EF4-FFF2-40B4-BE49-F238E27FC236}">
                <a16:creationId xmlns:a16="http://schemas.microsoft.com/office/drawing/2014/main" id="{5549A668-E36A-49A8-A35D-A0B28CBAB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06" y="-154382"/>
            <a:ext cx="8915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FC0D8E6-0B43-4F97-9ACE-3230B506E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91" y="984927"/>
            <a:ext cx="6457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9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1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0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95508"/>
            <a:ext cx="9158373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16C8C3-655F-435F-90D6-887A8BD8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589" y="1709530"/>
            <a:ext cx="7366236" cy="3311479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600" b="0" cap="all">
                <a:solidFill>
                  <a:schemeClr val="tx2"/>
                </a:solidFill>
              </a:rPr>
              <a:t>Un poco de historia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DF095C-665A-4B22-A777-D3196F495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9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F4FCC212-18DF-4585-AA71-FBE6EF4A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830" y="-206400"/>
            <a:ext cx="8911687" cy="1280890"/>
          </a:xfrm>
        </p:spPr>
        <p:txBody>
          <a:bodyPr/>
          <a:lstStyle/>
          <a:p>
            <a:r>
              <a:rPr lang="es-MX" dirty="0"/>
              <a:t>Primer Ordenador ENIAC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00A682-2194-4487-8043-5088CD66D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CDF87-EB2A-4D30-84D3-FC64AF9643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8" name="Imagen 7" descr="Imagen que contiene electrónica, tubo, interior, llenado&#10;&#10;Descripción generada automáticamente">
            <a:extLst>
              <a:ext uri="{FF2B5EF4-FFF2-40B4-BE49-F238E27FC236}">
                <a16:creationId xmlns:a16="http://schemas.microsoft.com/office/drawing/2014/main" id="{38E61339-9FEA-4CA3-999B-3B0BC51F64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35" y="2617274"/>
            <a:ext cx="2977875" cy="348742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3DF0E9A-4E9B-43B9-834B-031F4C1FBDA3}"/>
              </a:ext>
            </a:extLst>
          </p:cNvPr>
          <p:cNvSpPr txBox="1"/>
          <p:nvPr/>
        </p:nvSpPr>
        <p:spPr>
          <a:xfrm>
            <a:off x="974894" y="1476107"/>
            <a:ext cx="1045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Son dispositivos eléctricos que tienen la capacidad de conducir corriente en sólo un sentido si y solo sí aplicamos suficiente energía eléctrica.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D63F14-C163-4485-BB58-8ED1EC3BF446}"/>
              </a:ext>
            </a:extLst>
          </p:cNvPr>
          <p:cNvSpPr txBox="1"/>
          <p:nvPr/>
        </p:nvSpPr>
        <p:spPr>
          <a:xfrm>
            <a:off x="7278987" y="2127684"/>
            <a:ext cx="237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Diodos antiguos bulbos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2667937-2849-441F-9422-B04B40F2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73" y="2447878"/>
            <a:ext cx="5121106" cy="400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ShojiVTI">
  <a:themeElements>
    <a:clrScheme name="AnalogousFromRegularSeedRightStep">
      <a:dk1>
        <a:srgbClr val="000000"/>
      </a:dk1>
      <a:lt1>
        <a:srgbClr val="FFFFFF"/>
      </a:lt1>
      <a:dk2>
        <a:srgbClr val="243C41"/>
      </a:dk2>
      <a:lt2>
        <a:srgbClr val="E2E8E8"/>
      </a:lt2>
      <a:accent1>
        <a:srgbClr val="D93737"/>
      </a:accent1>
      <a:accent2>
        <a:srgbClr val="C76825"/>
      </a:accent2>
      <a:accent3>
        <a:srgbClr val="BBA32F"/>
      </a:accent3>
      <a:accent4>
        <a:srgbClr val="8CAF20"/>
      </a:accent4>
      <a:accent5>
        <a:srgbClr val="5DB92E"/>
      </a:accent5>
      <a:accent6>
        <a:srgbClr val="23BC2F"/>
      </a:accent6>
      <a:hlink>
        <a:srgbClr val="309191"/>
      </a:hlink>
      <a:folHlink>
        <a:srgbClr val="828282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Literatura académica 16 ×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74_TF03431380_TF03431380.potx" id="{9C759DF4-5D22-4947-AC84-0622EEA47A41}" vid="{3C637098-65C7-40E1-B206-DD97FD8DB6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1109</Words>
  <Application>Microsoft Macintosh PowerPoint</Application>
  <PresentationFormat>Panorámica</PresentationFormat>
  <Paragraphs>137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45</vt:i4>
      </vt:variant>
    </vt:vector>
  </HeadingPairs>
  <TitlesOfParts>
    <vt:vector size="56" baseType="lpstr">
      <vt:lpstr>Meiryo</vt:lpstr>
      <vt:lpstr>Arial</vt:lpstr>
      <vt:lpstr>Arial,Italic</vt:lpstr>
      <vt:lpstr>Corbel</vt:lpstr>
      <vt:lpstr>Euphemia</vt:lpstr>
      <vt:lpstr>MSMincho</vt:lpstr>
      <vt:lpstr>Plantagenet Cherokee</vt:lpstr>
      <vt:lpstr>TimesNewRoman</vt:lpstr>
      <vt:lpstr>Wingdings</vt:lpstr>
      <vt:lpstr>ShojiVTI</vt:lpstr>
      <vt:lpstr>Literatura académica 16 × 9</vt:lpstr>
      <vt:lpstr>EL ARTE DE LA PROGRAMACIÓN en</vt:lpstr>
      <vt:lpstr>Motivación</vt:lpstr>
      <vt:lpstr>Motivación</vt:lpstr>
      <vt:lpstr>Motivación</vt:lpstr>
      <vt:lpstr>Alan García Zambrano</vt:lpstr>
      <vt:lpstr>Alan García Zambrano</vt:lpstr>
      <vt:lpstr>Presentación de PowerPoint</vt:lpstr>
      <vt:lpstr>Un poco de historia</vt:lpstr>
      <vt:lpstr>Primer Ordenador ENIAC</vt:lpstr>
      <vt:lpstr>DIODOS (Estado sólido)</vt:lpstr>
      <vt:lpstr>Presentación de PowerPoint</vt:lpstr>
      <vt:lpstr>Presentación de PowerPoint</vt:lpstr>
      <vt:lpstr>Lenguaje máquina - Humano</vt:lpstr>
      <vt:lpstr>Presentación de PowerPoint</vt:lpstr>
      <vt:lpstr>TRANSISTORES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elementos tiene una computadora ?</vt:lpstr>
      <vt:lpstr>Tarjeta Madre</vt:lpstr>
      <vt:lpstr>CPU(Unidad Central de Procesamiento)</vt:lpstr>
      <vt:lpstr>Unidad de Memoria o de almacenamiento de información</vt:lpstr>
      <vt:lpstr>Memoria RAM </vt:lpstr>
      <vt:lpstr>Pantalla o Monitor</vt:lpstr>
      <vt:lpstr>Tipos de computadoras</vt:lpstr>
      <vt:lpstr>Las computadoras cada día son más pequeñas y más poderosas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Que nos depara el futuro?</vt:lpstr>
      <vt:lpstr>Tecnología futurista ?</vt:lpstr>
      <vt:lpstr>Podremos algún día convivir con la naturaleza sin afectarla?</vt:lpstr>
      <vt:lpstr>NO TODO ES COLOR DE ROSA….</vt:lpstr>
      <vt:lpstr>El presente es triste ….</vt:lpstr>
      <vt:lpstr>Presentación de PowerPoint</vt:lpstr>
      <vt:lpstr>Referencias: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ARTE DE LA PROGRAMACIÓN en</dc:title>
  <dc:creator>Allan Zambrano</dc:creator>
  <cp:lastModifiedBy>Allan Zambrano</cp:lastModifiedBy>
  <cp:revision>1</cp:revision>
  <dcterms:created xsi:type="dcterms:W3CDTF">2020-10-08T20:34:27Z</dcterms:created>
  <dcterms:modified xsi:type="dcterms:W3CDTF">2020-10-08T20:36:30Z</dcterms:modified>
</cp:coreProperties>
</file>